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8" r:id="rId1"/>
    <p:sldMasterId id="2147483735" r:id="rId2"/>
    <p:sldMasterId id="2147483763" r:id="rId3"/>
    <p:sldMasterId id="2147483773" r:id="rId4"/>
  </p:sldMasterIdLst>
  <p:notesMasterIdLst>
    <p:notesMasterId r:id="rId48"/>
  </p:notesMasterIdLst>
  <p:handoutMasterIdLst>
    <p:handoutMasterId r:id="rId49"/>
  </p:handoutMasterIdLst>
  <p:sldIdLst>
    <p:sldId id="260" r:id="rId5"/>
    <p:sldId id="293" r:id="rId6"/>
    <p:sldId id="294" r:id="rId7"/>
    <p:sldId id="299" r:id="rId8"/>
    <p:sldId id="340" r:id="rId9"/>
    <p:sldId id="298" r:id="rId10"/>
    <p:sldId id="301" r:id="rId11"/>
    <p:sldId id="297" r:id="rId12"/>
    <p:sldId id="296" r:id="rId13"/>
    <p:sldId id="311" r:id="rId14"/>
    <p:sldId id="313" r:id="rId15"/>
    <p:sldId id="312" r:id="rId16"/>
    <p:sldId id="344" r:id="rId17"/>
    <p:sldId id="314" r:id="rId18"/>
    <p:sldId id="315" r:id="rId19"/>
    <p:sldId id="316" r:id="rId20"/>
    <p:sldId id="346" r:id="rId21"/>
    <p:sldId id="306" r:id="rId22"/>
    <p:sldId id="310" r:id="rId23"/>
    <p:sldId id="345" r:id="rId24"/>
    <p:sldId id="308" r:id="rId25"/>
    <p:sldId id="309" r:id="rId26"/>
    <p:sldId id="341" r:id="rId27"/>
    <p:sldId id="317" r:id="rId28"/>
    <p:sldId id="323" r:id="rId29"/>
    <p:sldId id="322" r:id="rId30"/>
    <p:sldId id="321" r:id="rId31"/>
    <p:sldId id="320" r:id="rId32"/>
    <p:sldId id="330" r:id="rId33"/>
    <p:sldId id="329" r:id="rId34"/>
    <p:sldId id="325" r:id="rId35"/>
    <p:sldId id="328" r:id="rId36"/>
    <p:sldId id="336" r:id="rId37"/>
    <p:sldId id="326" r:id="rId38"/>
    <p:sldId id="307" r:id="rId39"/>
    <p:sldId id="347" r:id="rId40"/>
    <p:sldId id="319" r:id="rId41"/>
    <p:sldId id="303" r:id="rId42"/>
    <p:sldId id="302" r:id="rId43"/>
    <p:sldId id="300" r:id="rId44"/>
    <p:sldId id="337" r:id="rId45"/>
    <p:sldId id="304" r:id="rId46"/>
    <p:sldId id="338" r:id="rId47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50"/>
      <p: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entury Gothic" panose="020B0502020202020204" pitchFamily="34" charset="0"/>
      <p:regular r:id="rId56"/>
      <p:bold r:id="rId57"/>
      <p:italic r:id="rId58"/>
      <p:boldItalic r:id="rId59"/>
    </p:embeddedFont>
    <p:embeddedFont>
      <p:font typeface="Source Sans Pro" panose="020B060402020202020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  <p:embeddedFont>
      <p:font typeface="Tw Cen MT" panose="020B0602020104020603" pitchFamily="34" charset="0"/>
      <p:regular r:id="rId65"/>
      <p:bold r:id="rId66"/>
      <p:italic r:id="rId67"/>
      <p:boldItalic r:id="rId68"/>
    </p:embeddedFont>
    <p:embeddedFont>
      <p:font typeface="Roboto Slab" panose="020B0604020202020204" charset="0"/>
      <p:regular r:id="rId69"/>
      <p:bold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  <a:srgbClr val="0875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5F4529-C534-4C38-898F-C344DA972D82}">
  <a:tblStyle styleId="{AA5F4529-C534-4C38-898F-C344DA972D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902" y="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2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57" Type="http://schemas.openxmlformats.org/officeDocument/2006/relationships/font" Target="fonts/font8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FC8AF-6353-4375-8481-A779F15DF251}" type="datetimeFigureOut">
              <a:rPr lang="en-US" smtClean="0"/>
              <a:t>12/12/2020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2DC47-512E-44A2-A727-40ACEC9D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63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1656707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IEEE CUSB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nip Single Corner Rectangle 27"/>
          <p:cNvSpPr/>
          <p:nvPr/>
        </p:nvSpPr>
        <p:spPr>
          <a:xfrm rot="10800000" flipH="1" flipV="1">
            <a:off x="3443639" y="2275912"/>
            <a:ext cx="4371474" cy="1636295"/>
          </a:xfrm>
          <a:prstGeom prst="snip1Rect">
            <a:avLst/>
          </a:prstGeom>
          <a:solidFill>
            <a:srgbClr val="0875BC"/>
          </a:solidFill>
          <a:ln>
            <a:solidFill>
              <a:srgbClr val="0091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endParaRPr lang="en-US" b="1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7416799" y="319317"/>
            <a:ext cx="1378857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 userDrawn="1"/>
        </p:nvSpPr>
        <p:spPr>
          <a:xfrm>
            <a:off x="0" y="4835723"/>
            <a:ext cx="1463862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Fight To Reach</a:t>
            </a:r>
            <a:endParaRPr lang="en-US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87" y="1224366"/>
            <a:ext cx="1937005" cy="269476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43638" y="2289175"/>
            <a:ext cx="4371475" cy="1630363"/>
          </a:xfrm>
        </p:spPr>
        <p:txBody>
          <a:bodyPr anchor="ctr" anchorCtr="1"/>
          <a:lstStyle>
            <a:lvl1pPr marL="38100" indent="0" algn="l">
              <a:buNone/>
              <a:defRPr sz="140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b="1" dirty="0" smtClean="0"/>
              <a:t>Enter Session Details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433831" y="339456"/>
            <a:ext cx="1361825" cy="272257"/>
          </a:xfrm>
        </p:spPr>
        <p:txBody>
          <a:bodyPr anchor="ctr" anchorCtr="1"/>
          <a:lstStyle>
            <a:lvl1pPr marL="0" indent="0">
              <a:spcBef>
                <a:spcPts val="0"/>
              </a:spcBef>
              <a:buNone/>
              <a:defRPr sz="1400" b="0" baseline="0">
                <a:solidFill>
                  <a:srgbClr val="0875BC"/>
                </a:solidFill>
                <a:latin typeface="+mn-lt"/>
              </a:defRPr>
            </a:lvl1pPr>
          </a:lstStyle>
          <a:p>
            <a:pPr lvl="0"/>
            <a:r>
              <a:rPr lang="en-US" b="0" dirty="0" smtClean="0">
                <a:latin typeface="+mn-lt"/>
              </a:rPr>
              <a:t>Month – Year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51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 b="1"/>
            </a:lvl1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9934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ce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Google Shape;117;p18"/>
          <p:cNvSpPr/>
          <p:nvPr userDrawn="1"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" name="Google Shape;120;p18"/>
          <p:cNvCxnSpPr/>
          <p:nvPr userDrawn="1"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21;p18"/>
          <p:cNvCxnSpPr/>
          <p:nvPr userDrawn="1"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22;p18"/>
          <p:cNvCxnSpPr>
            <a:endCxn id="5" idx="6"/>
          </p:cNvCxnSpPr>
          <p:nvPr userDrawn="1"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23;p18"/>
          <p:cNvSpPr/>
          <p:nvPr userDrawn="1"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29650" y="1085875"/>
            <a:ext cx="4908300" cy="77847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1" baseline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defRPr>
            </a:lvl1pPr>
          </a:lstStyle>
          <a:p>
            <a:pPr lvl="0"/>
            <a:r>
              <a:rPr lang="en-US" dirty="0" smtClean="0"/>
              <a:t>Big Concept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629650" y="2000838"/>
            <a:ext cx="4908300" cy="2158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 smtClean="0"/>
              <a:t>Enter Details here</a:t>
            </a:r>
            <a:br>
              <a:rPr lang="en-US" dirty="0" smtClean="0"/>
            </a:br>
            <a:r>
              <a:rPr lang="en-US" dirty="0" smtClean="0"/>
              <a:t>This slide can be used for big concepts or explaining Abbreviations.</a:t>
            </a:r>
          </a:p>
          <a:p>
            <a:pPr lvl="0"/>
            <a:r>
              <a:rPr lang="en-US" dirty="0" smtClean="0"/>
              <a:t>Make sure to insert a suitable symbol, You can Choose from the slide in the main template.</a:t>
            </a:r>
            <a:endParaRPr lang="en-US" dirty="0"/>
          </a:p>
        </p:txBody>
      </p:sp>
      <p:sp>
        <p:nvSpPr>
          <p:cNvPr id="897" name="Text Placeholder 896"/>
          <p:cNvSpPr>
            <a:spLocks noGrp="1"/>
          </p:cNvSpPr>
          <p:nvPr>
            <p:ph type="body" sz="quarter" idx="14" hasCustomPrompt="1"/>
          </p:nvPr>
        </p:nvSpPr>
        <p:spPr>
          <a:xfrm>
            <a:off x="6030409" y="1475114"/>
            <a:ext cx="1421199" cy="80034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baseline="0">
                <a:solidFill>
                  <a:srgbClr val="0091EA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Delete this box and Insert your symbol 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02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EEE CUSB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 noChangeArrowheads="1"/>
          </p:cNvSpPr>
          <p:nvPr userDrawn="1"/>
        </p:nvSpPr>
        <p:spPr bwMode="auto">
          <a:xfrm>
            <a:off x="0" y="0"/>
            <a:ext cx="9144000" cy="1148156"/>
          </a:xfrm>
          <a:custGeom>
            <a:avLst/>
            <a:gdLst>
              <a:gd name="T0" fmla="*/ 11520 w 11520"/>
              <a:gd name="T1" fmla="*/ 0 h 2320"/>
              <a:gd name="T2" fmla="*/ 0 w 11520"/>
              <a:gd name="T3" fmla="*/ 0 h 2320"/>
              <a:gd name="T4" fmla="*/ 0 w 11520"/>
              <a:gd name="T5" fmla="*/ 1508 h 2320"/>
              <a:gd name="T6" fmla="*/ 10697 w 11520"/>
              <a:gd name="T7" fmla="*/ 1508 h 2320"/>
              <a:gd name="T8" fmla="*/ 11520 w 11520"/>
              <a:gd name="T9" fmla="*/ 2324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2320">
                <a:moveTo>
                  <a:pt x="11520" y="0"/>
                </a:moveTo>
                <a:lnTo>
                  <a:pt x="0" y="0"/>
                </a:lnTo>
                <a:lnTo>
                  <a:pt x="0" y="1508"/>
                </a:lnTo>
                <a:lnTo>
                  <a:pt x="10697" y="1508"/>
                </a:lnTo>
                <a:lnTo>
                  <a:pt x="11520" y="2324"/>
                </a:lnTo>
                <a:close/>
              </a:path>
            </a:pathLst>
          </a:custGeom>
          <a:solidFill>
            <a:srgbClr val="0079B1"/>
          </a:solidFill>
          <a:ln w="12700">
            <a:solidFill>
              <a:srgbClr val="0079B1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07000"/>
              </a:lnSpc>
            </a:pPr>
            <a:endParaRPr lang="en-US" sz="1200" b="1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>
          <a:xfrm>
            <a:off x="8811491" y="4920261"/>
            <a:ext cx="332509" cy="223239"/>
          </a:xfrm>
          <a:solidFill>
            <a:srgbClr val="0875BC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 hasCustomPrompt="1"/>
          </p:nvPr>
        </p:nvSpPr>
        <p:spPr>
          <a:xfrm>
            <a:off x="343759" y="996903"/>
            <a:ext cx="8379221" cy="3922760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0875BC"/>
              </a:buClr>
              <a:buFont typeface="Wingdings" panose="05000000000000000000" pitchFamily="2" charset="2"/>
              <a:buChar char="Ø"/>
              <a:defRPr baseline="0"/>
            </a:lvl1pPr>
          </a:lstStyle>
          <a:p>
            <a:pPr lvl="0"/>
            <a:r>
              <a:rPr lang="en-US" dirty="0" smtClean="0"/>
              <a:t> Enter your text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8453438" cy="747713"/>
          </a:xfrm>
          <a:prstGeom prst="rect">
            <a:avLst/>
          </a:prstGeom>
        </p:spPr>
        <p:txBody>
          <a:bodyPr anchor="ctr"/>
          <a:lstStyle>
            <a:lvl1pPr marL="108000" indent="0">
              <a:buNone/>
              <a:defRPr sz="2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766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EEE CUSB Split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28922" y="1051905"/>
            <a:ext cx="4078617" cy="3803174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0875BC"/>
              </a:buClr>
              <a:buFont typeface="Wingdings" panose="05000000000000000000" pitchFamily="2" charset="2"/>
              <a:buChar char="Ø"/>
              <a:defRPr sz="2000" baseline="0"/>
            </a:lvl1pPr>
          </a:lstStyle>
          <a:p>
            <a:pPr lvl="0"/>
            <a:r>
              <a:rPr lang="en-US" dirty="0" smtClean="0"/>
              <a:t> Enter Your Text here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625607" y="1064376"/>
            <a:ext cx="4099384" cy="3803174"/>
          </a:xfrm>
          <a:prstGeom prst="rect">
            <a:avLst/>
          </a:prstGeom>
        </p:spPr>
        <p:txBody>
          <a:bodyPr/>
          <a:lstStyle>
            <a:lvl1pPr marL="171450" indent="-171450">
              <a:buClr>
                <a:srgbClr val="0875BC"/>
              </a:buClr>
              <a:buFont typeface="Wingdings" panose="05000000000000000000" pitchFamily="2" charset="2"/>
              <a:buChar char="Ø"/>
              <a:defRPr sz="2000" baseline="0"/>
            </a:lvl1pPr>
          </a:lstStyle>
          <a:p>
            <a:pPr lvl="0"/>
            <a:r>
              <a:rPr lang="en-US" dirty="0" smtClean="0"/>
              <a:t> Enter Your Text here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sz="quarter" idx="15" hasCustomPrompt="1"/>
          </p:nvPr>
        </p:nvSpPr>
        <p:spPr>
          <a:xfrm>
            <a:off x="0" y="0"/>
            <a:ext cx="8453438" cy="747713"/>
          </a:xfrm>
          <a:prstGeom prst="rect">
            <a:avLst/>
          </a:prstGeom>
        </p:spPr>
        <p:txBody>
          <a:bodyPr anchor="ctr"/>
          <a:lstStyle>
            <a:lvl1pPr marL="108000" indent="0">
              <a:spcBef>
                <a:spcPts val="0"/>
              </a:spcBef>
              <a:buNone/>
              <a:defRPr sz="2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0471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EEE CUSB - Concept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6" name="Google Shape;280;p30"/>
          <p:cNvSpPr txBox="1">
            <a:spLocks noGrp="1"/>
          </p:cNvSpPr>
          <p:nvPr>
            <p:ph type="body" idx="4294967295"/>
          </p:nvPr>
        </p:nvSpPr>
        <p:spPr>
          <a:xfrm>
            <a:off x="746680" y="133912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7" name="Google Shape;281;p30"/>
          <p:cNvSpPr txBox="1">
            <a:spLocks noGrp="1"/>
          </p:cNvSpPr>
          <p:nvPr>
            <p:ph type="body" idx="4294967295"/>
          </p:nvPr>
        </p:nvSpPr>
        <p:spPr>
          <a:xfrm>
            <a:off x="3290519" y="133912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8" name="Google Shape;282;p30"/>
          <p:cNvSpPr txBox="1">
            <a:spLocks noGrp="1"/>
          </p:cNvSpPr>
          <p:nvPr>
            <p:ph type="body" idx="4294967295"/>
          </p:nvPr>
        </p:nvSpPr>
        <p:spPr>
          <a:xfrm>
            <a:off x="5834357" y="133912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" name="Google Shape;283;p30"/>
          <p:cNvSpPr txBox="1">
            <a:spLocks noGrp="1"/>
          </p:cNvSpPr>
          <p:nvPr>
            <p:ph type="body" idx="4294967295"/>
          </p:nvPr>
        </p:nvSpPr>
        <p:spPr>
          <a:xfrm>
            <a:off x="746680" y="299647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10" name="Google Shape;284;p30"/>
          <p:cNvSpPr txBox="1">
            <a:spLocks noGrp="1"/>
          </p:cNvSpPr>
          <p:nvPr>
            <p:ph type="body" idx="4294967295"/>
          </p:nvPr>
        </p:nvSpPr>
        <p:spPr>
          <a:xfrm>
            <a:off x="3290519" y="299647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11" name="Google Shape;285;p30"/>
          <p:cNvSpPr txBox="1">
            <a:spLocks noGrp="1"/>
          </p:cNvSpPr>
          <p:nvPr>
            <p:ph type="body" idx="4294967295"/>
          </p:nvPr>
        </p:nvSpPr>
        <p:spPr>
          <a:xfrm>
            <a:off x="5834357" y="299647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Red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Is the color of blood, and because of this it has historically been associated with sacrifice, danger and courage. 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grpSp>
        <p:nvGrpSpPr>
          <p:cNvPr id="12" name="Google Shape;286;p30"/>
          <p:cNvGrpSpPr/>
          <p:nvPr userDrawn="1"/>
        </p:nvGrpSpPr>
        <p:grpSpPr>
          <a:xfrm>
            <a:off x="828127" y="1144062"/>
            <a:ext cx="251128" cy="244895"/>
            <a:chOff x="616425" y="2329600"/>
            <a:chExt cx="361700" cy="388475"/>
          </a:xfrm>
        </p:grpSpPr>
        <p:sp>
          <p:nvSpPr>
            <p:cNvPr id="13" name="Google Shape;287;p3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4" name="Google Shape;288;p3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5" name="Google Shape;289;p3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6" name="Google Shape;290;p3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7" name="Google Shape;291;p3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8" name="Google Shape;292;p3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9" name="Google Shape;293;p3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0" name="Google Shape;294;p3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1" name="Google Shape;295;p30"/>
          <p:cNvGrpSpPr/>
          <p:nvPr userDrawn="1"/>
        </p:nvGrpSpPr>
        <p:grpSpPr>
          <a:xfrm>
            <a:off x="5949042" y="2794546"/>
            <a:ext cx="359352" cy="242594"/>
            <a:chOff x="5247525" y="3007275"/>
            <a:chExt cx="517575" cy="384825"/>
          </a:xfrm>
        </p:grpSpPr>
        <p:sp>
          <p:nvSpPr>
            <p:cNvPr id="22" name="Google Shape;296;p3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3" name="Google Shape;297;p3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24" name="Google Shape;298;p30"/>
          <p:cNvGrpSpPr/>
          <p:nvPr userDrawn="1"/>
        </p:nvGrpSpPr>
        <p:grpSpPr>
          <a:xfrm>
            <a:off x="864715" y="2787418"/>
            <a:ext cx="178400" cy="256809"/>
            <a:chOff x="6718575" y="2318625"/>
            <a:chExt cx="256950" cy="407375"/>
          </a:xfrm>
        </p:grpSpPr>
        <p:sp>
          <p:nvSpPr>
            <p:cNvPr id="25" name="Google Shape;299;p3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6" name="Google Shape;300;p3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7" name="Google Shape;301;p3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8" name="Google Shape;302;p3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" name="Google Shape;303;p3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" name="Google Shape;304;p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" name="Google Shape;305;p3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" name="Google Shape;306;p3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3" name="Google Shape;307;p30"/>
          <p:cNvGrpSpPr/>
          <p:nvPr userDrawn="1"/>
        </p:nvGrpSpPr>
        <p:grpSpPr>
          <a:xfrm>
            <a:off x="3403712" y="2753129"/>
            <a:ext cx="373724" cy="325507"/>
            <a:chOff x="5233525" y="4954450"/>
            <a:chExt cx="538275" cy="516350"/>
          </a:xfrm>
        </p:grpSpPr>
        <p:sp>
          <p:nvSpPr>
            <p:cNvPr id="34" name="Google Shape;308;p3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5" name="Google Shape;309;p3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6" name="Google Shape;310;p3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7" name="Google Shape;311;p3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8" name="Google Shape;312;p3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9" name="Google Shape;313;p3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0" name="Google Shape;314;p3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1" name="Google Shape;315;p3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2" name="Google Shape;316;p3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3" name="Google Shape;317;p3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4" name="Google Shape;318;p3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45" name="Google Shape;319;p30"/>
          <p:cNvGrpSpPr/>
          <p:nvPr userDrawn="1"/>
        </p:nvGrpSpPr>
        <p:grpSpPr>
          <a:xfrm>
            <a:off x="3442209" y="1144054"/>
            <a:ext cx="296779" cy="282530"/>
            <a:chOff x="5961125" y="1623900"/>
            <a:chExt cx="427450" cy="448175"/>
          </a:xfrm>
        </p:grpSpPr>
        <p:sp>
          <p:nvSpPr>
            <p:cNvPr id="46" name="Google Shape;320;p3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7" name="Google Shape;321;p3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8" name="Google Shape;322;p3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49" name="Google Shape;323;p3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50" name="Google Shape;324;p3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51" name="Google Shape;325;p3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52" name="Google Shape;326;p3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53" name="Google Shape;327;p30"/>
          <p:cNvGrpSpPr/>
          <p:nvPr userDrawn="1"/>
        </p:nvGrpSpPr>
        <p:grpSpPr>
          <a:xfrm>
            <a:off x="5998782" y="1163265"/>
            <a:ext cx="285791" cy="244138"/>
            <a:chOff x="5972700" y="2330200"/>
            <a:chExt cx="411625" cy="387275"/>
          </a:xfrm>
        </p:grpSpPr>
        <p:sp>
          <p:nvSpPr>
            <p:cNvPr id="54" name="Google Shape;328;p3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55" name="Google Shape;329;p30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56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0" y="0"/>
            <a:ext cx="8453438" cy="747713"/>
          </a:xfrm>
          <a:prstGeom prst="rect">
            <a:avLst/>
          </a:prstGeom>
        </p:spPr>
        <p:txBody>
          <a:bodyPr anchor="ctr"/>
          <a:lstStyle>
            <a:lvl1pPr marL="108000" indent="0">
              <a:buNone/>
              <a:defRPr sz="24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285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ransition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TextBox 27"/>
          <p:cNvSpPr txBox="1"/>
          <p:nvPr userDrawn="1"/>
        </p:nvSpPr>
        <p:spPr>
          <a:xfrm>
            <a:off x="8125773" y="0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3E50BC00-4247-4F2B-BB57-F6E83DFEAD31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143647" y="1176246"/>
            <a:ext cx="1290769" cy="989915"/>
          </a:xfrm>
        </p:spPr>
        <p:txBody>
          <a:bodyPr anchor="ctr" anchorCtr="1"/>
          <a:lstStyle>
            <a:lvl1pPr marL="38100" indent="0">
              <a:buNone/>
              <a:defRPr sz="6000" b="1">
                <a:solidFill>
                  <a:schemeClr val="tx1">
                    <a:lumMod val="25000"/>
                    <a:lumOff val="75000"/>
                  </a:schemeClr>
                </a:solidFill>
                <a:latin typeface="Roboto Slab" panose="020B0604020202020204" charset="0"/>
                <a:ea typeface="Roboto Slab" panose="020B0604020202020204" charset="0"/>
              </a:defRPr>
            </a:lvl1pPr>
          </a:lstStyle>
          <a:p>
            <a:pPr lvl="0"/>
            <a:r>
              <a:rPr lang="en-US" dirty="0" smtClean="0"/>
              <a:t>#.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546025" y="2065068"/>
            <a:ext cx="5832600" cy="825607"/>
          </a:xfrm>
        </p:spPr>
        <p:txBody>
          <a:bodyPr anchor="ctr" anchorCtr="0"/>
          <a:lstStyle>
            <a:lvl1pPr marL="0" indent="0">
              <a:spcBef>
                <a:spcPts val="0"/>
              </a:spcBef>
              <a:buNone/>
              <a:defRPr sz="4400" b="1" baseline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</a:defRPr>
            </a:lvl1pPr>
          </a:lstStyle>
          <a:p>
            <a:pPr lvl="0"/>
            <a:r>
              <a:rPr lang="en-US" dirty="0" smtClean="0"/>
              <a:t>Transition headline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546025" y="3085030"/>
            <a:ext cx="5832475" cy="694467"/>
          </a:xfrm>
        </p:spPr>
        <p:txBody>
          <a:bodyPr anchor="t" anchorCtr="0"/>
          <a:lstStyle>
            <a:lvl1pPr marL="0" indent="0">
              <a:spcBef>
                <a:spcPts val="0"/>
              </a:spcBef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</a:defRPr>
            </a:lvl1pPr>
          </a:lstStyle>
          <a:p>
            <a:pPr lvl="0"/>
            <a:r>
              <a:rPr lang="en-US" dirty="0" smtClean="0"/>
              <a:t>Your comment (optional)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43747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Google Shape;366;p34"/>
          <p:cNvSpPr/>
          <p:nvPr userDrawn="1"/>
        </p:nvSpPr>
        <p:spPr>
          <a:xfrm>
            <a:off x="867241" y="234671"/>
            <a:ext cx="7409518" cy="467415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rgbClr val="0875B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/>
          <p:cNvSpPr txBox="1"/>
          <p:nvPr userDrawn="1"/>
        </p:nvSpPr>
        <p:spPr>
          <a:xfrm>
            <a:off x="4059688" y="4400703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82965" y="492369"/>
            <a:ext cx="6771675" cy="3491345"/>
          </a:xfrm>
        </p:spPr>
        <p:txBody>
          <a:bodyPr anchor="ctr" anchorCtr="0"/>
          <a:lstStyle>
            <a:lvl1pPr marL="38100" indent="0" algn="ctr">
              <a:buNone/>
              <a:defRPr sz="1200" baseline="0"/>
            </a:lvl1pPr>
          </a:lstStyle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Your Screenshot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857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Mob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oogle Shape;357;p33"/>
          <p:cNvGrpSpPr/>
          <p:nvPr userDrawn="1"/>
        </p:nvGrpSpPr>
        <p:grpSpPr>
          <a:xfrm>
            <a:off x="5716645" y="214985"/>
            <a:ext cx="2995106" cy="4693844"/>
            <a:chOff x="2112475" y="238125"/>
            <a:chExt cx="3395050" cy="5238750"/>
          </a:xfrm>
        </p:grpSpPr>
        <p:sp>
          <p:nvSpPr>
            <p:cNvPr id="10" name="Google Shape;358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>
              <a:solidFill>
                <a:srgbClr val="0875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9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 w="12700" cap="flat" cmpd="sng">
              <a:solidFill>
                <a:srgbClr val="0875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0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 w="12700" cap="flat" cmpd="sng">
              <a:solidFill>
                <a:srgbClr val="0875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1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 w="12700" cap="flat" cmpd="sng">
              <a:solidFill>
                <a:srgbClr val="0875B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Freeform 13"/>
          <p:cNvSpPr>
            <a:spLocks noChangeArrowheads="1"/>
          </p:cNvSpPr>
          <p:nvPr userDrawn="1"/>
        </p:nvSpPr>
        <p:spPr bwMode="auto">
          <a:xfrm>
            <a:off x="0" y="614888"/>
            <a:ext cx="5664017" cy="521970"/>
          </a:xfrm>
          <a:custGeom>
            <a:avLst/>
            <a:gdLst>
              <a:gd name="T0" fmla="*/ 0 w 11512"/>
              <a:gd name="T1" fmla="*/ 0 h 820"/>
              <a:gd name="T2" fmla="*/ 10690 w 11512"/>
              <a:gd name="T3" fmla="*/ 0 h 820"/>
              <a:gd name="T4" fmla="*/ 11512 w 11512"/>
              <a:gd name="T5" fmla="*/ 821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512" h="820">
                <a:moveTo>
                  <a:pt x="0" y="0"/>
                </a:moveTo>
                <a:lnTo>
                  <a:pt x="10690" y="0"/>
                </a:lnTo>
                <a:lnTo>
                  <a:pt x="11512" y="821"/>
                </a:lnTo>
              </a:path>
            </a:pathLst>
          </a:custGeom>
          <a:noFill/>
          <a:ln w="12700">
            <a:solidFill>
              <a:srgbClr val="0079B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7219"/>
            <a:ext cx="4578350" cy="527669"/>
          </a:xfrm>
        </p:spPr>
        <p:txBody>
          <a:bodyPr/>
          <a:lstStyle>
            <a:lvl1pPr marL="108000" indent="0">
              <a:buNone/>
              <a:defRPr sz="2000" b="1" baseline="0">
                <a:solidFill>
                  <a:srgbClr val="0875B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b="1" dirty="0" smtClean="0"/>
              <a:t>Slide Title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315693" y="927100"/>
            <a:ext cx="4920725" cy="3981729"/>
          </a:xfrm>
        </p:spPr>
        <p:txBody>
          <a:bodyPr/>
          <a:lstStyle>
            <a:lvl1pPr marL="38100" indent="0">
              <a:buNone/>
              <a:defRPr sz="1800" baseline="0">
                <a:latin typeface="+mn-lt"/>
              </a:defRPr>
            </a:lvl1pPr>
          </a:lstStyle>
          <a:p>
            <a:pPr lvl="0"/>
            <a:r>
              <a:rPr lang="en-US" dirty="0" smtClean="0"/>
              <a:t>Click to add text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705084" y="271776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5795585" y="634935"/>
            <a:ext cx="2828719" cy="3851339"/>
          </a:xfrm>
        </p:spPr>
        <p:txBody>
          <a:bodyPr anchor="ctr" anchorCtr="1"/>
          <a:lstStyle>
            <a:lvl1pPr marL="38100" indent="0">
              <a:buNone/>
              <a:defRPr sz="1200" baseline="0"/>
            </a:lvl1pPr>
          </a:lstStyle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Insert your screenshot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08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Google Shape;383;p36"/>
          <p:cNvSpPr txBox="1">
            <a:spLocks noGrp="1"/>
          </p:cNvSpPr>
          <p:nvPr>
            <p:ph type="body" idx="1" hasCustomPrompt="1"/>
          </p:nvPr>
        </p:nvSpPr>
        <p:spPr>
          <a:xfrm>
            <a:off x="939616" y="2069302"/>
            <a:ext cx="7571700" cy="22775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2000" baseline="0"/>
            </a:lvl1pPr>
          </a:lstStyle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smtClean="0"/>
              <a:t>Enter Your Sources</a:t>
            </a:r>
            <a:endParaRPr sz="2400" dirty="0" smtClean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◎"/>
            </a:pPr>
            <a:r>
              <a:rPr lang="en-US" sz="2400" dirty="0" smtClean="0"/>
              <a:t>Source 1</a:t>
            </a:r>
            <a:endParaRPr sz="2400" dirty="0" smtClean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◎"/>
            </a:pPr>
            <a:r>
              <a:rPr lang="en" sz="2400" dirty="0" smtClean="0"/>
              <a:t>Source 2</a:t>
            </a:r>
            <a:endParaRPr sz="2400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125773" y="0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042777" y="1006499"/>
            <a:ext cx="7572375" cy="457723"/>
          </a:xfrm>
        </p:spPr>
        <p:txBody>
          <a:bodyPr anchor="ctr" anchorCtr="0"/>
          <a:lstStyle>
            <a:lvl1pPr marL="38100" indent="0">
              <a:buNone/>
              <a:defRPr sz="2400" b="1">
                <a:solidFill>
                  <a:srgbClr val="0875BC"/>
                </a:solidFill>
                <a:latin typeface="Roboto Slab" panose="020B0604020202020204" charset="0"/>
                <a:ea typeface="Roboto Slab" panose="020B0604020202020204" charset="0"/>
              </a:defRPr>
            </a:lvl1pPr>
          </a:lstStyle>
          <a:p>
            <a:pPr lvl="0"/>
            <a:r>
              <a:rPr lang="en-US" dirty="0" smtClean="0"/>
              <a:t>Sources / Books / Reference…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30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1_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8125773" y="0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552575" y="739263"/>
            <a:ext cx="29225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solidFill>
                  <a:srgbClr val="0091EA"/>
                </a:solidFill>
                <a:latin typeface="Source Sans Pro" panose="020B0604020202020204" charset="0"/>
              </a:rPr>
              <a:t>Thanks!</a:t>
            </a:r>
            <a:endParaRPr lang="en-US" sz="6000" b="1" dirty="0">
              <a:solidFill>
                <a:srgbClr val="0091EA"/>
              </a:solidFill>
              <a:latin typeface="Source Sans Pro" panose="020B0604020202020204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552575" y="1771257"/>
            <a:ext cx="40543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dirty="0" smtClean="0">
                <a:latin typeface="Source Sans Pro" panose="020B0604020202020204" charset="0"/>
              </a:rPr>
              <a:t>Any questions?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552575" y="3021553"/>
            <a:ext cx="3437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3200" dirty="0" smtClean="0">
                <a:latin typeface="Source Sans Pro" panose="020B0604020202020204" charset="0"/>
              </a:rPr>
              <a:t>You can find me at: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52575" y="3683521"/>
            <a:ext cx="3262313" cy="684212"/>
          </a:xfrm>
        </p:spPr>
        <p:txBody>
          <a:bodyPr/>
          <a:lstStyle>
            <a:lvl1pPr marL="381000" indent="-342900">
              <a:buFont typeface="Wingdings" panose="05000000000000000000" pitchFamily="2" charset="2"/>
              <a:buChar char="Ø"/>
              <a:defRPr sz="2400" baseline="0">
                <a:solidFill>
                  <a:srgbClr val="0091EA"/>
                </a:solidFill>
              </a:defRPr>
            </a:lvl1pPr>
          </a:lstStyle>
          <a:p>
            <a:pPr lvl="0"/>
            <a:r>
              <a:rPr lang="en-US" dirty="0" smtClean="0"/>
              <a:t>Your Contacts</a:t>
            </a:r>
          </a:p>
        </p:txBody>
      </p:sp>
    </p:spTree>
    <p:extLst>
      <p:ext uri="{BB962C8B-B14F-4D97-AF65-F5344CB8AC3E}">
        <p14:creationId xmlns:p14="http://schemas.microsoft.com/office/powerpoint/2010/main" val="25384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55243" y="4936385"/>
            <a:ext cx="302508" cy="207115"/>
          </a:xfrm>
          <a:prstGeom prst="rect">
            <a:avLst/>
          </a:prstGeom>
          <a:solidFill>
            <a:srgbClr val="0875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chemeClr val="bg1"/>
                </a:solidFill>
                <a:latin typeface="+mn-lt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07070" y="4964212"/>
            <a:ext cx="25298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dirty="0" smtClean="0"/>
              <a:t>Copyright ©2021 IEEE CUSB. All Rights Reserved.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15427031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15078" y="4914078"/>
            <a:ext cx="328921" cy="229421"/>
          </a:xfrm>
          <a:prstGeom prst="rect">
            <a:avLst/>
          </a:prstGeom>
          <a:solidFill>
            <a:srgbClr val="0875BC"/>
          </a:solidFill>
        </p:spPr>
        <p:txBody>
          <a:bodyPr vert="horz" lIns="91440" tIns="45720" rIns="91440" bIns="45720" rtlCol="0" anchor="ctr"/>
          <a:lstStyle>
            <a:lvl1pPr algn="ctr">
              <a:defRPr sz="1000" b="1">
                <a:solidFill>
                  <a:schemeClr val="bg1"/>
                </a:solidFill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0" y="0"/>
            <a:ext cx="9144000" cy="1148156"/>
          </a:xfrm>
          <a:custGeom>
            <a:avLst/>
            <a:gdLst>
              <a:gd name="T0" fmla="*/ 11520 w 11520"/>
              <a:gd name="T1" fmla="*/ 0 h 2320"/>
              <a:gd name="T2" fmla="*/ 0 w 11520"/>
              <a:gd name="T3" fmla="*/ 0 h 2320"/>
              <a:gd name="T4" fmla="*/ 0 w 11520"/>
              <a:gd name="T5" fmla="*/ 1508 h 2320"/>
              <a:gd name="T6" fmla="*/ 10697 w 11520"/>
              <a:gd name="T7" fmla="*/ 1508 h 2320"/>
              <a:gd name="T8" fmla="*/ 11520 w 11520"/>
              <a:gd name="T9" fmla="*/ 2324 h 2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2320">
                <a:moveTo>
                  <a:pt x="11520" y="0"/>
                </a:moveTo>
                <a:lnTo>
                  <a:pt x="0" y="0"/>
                </a:lnTo>
                <a:lnTo>
                  <a:pt x="0" y="1508"/>
                </a:lnTo>
                <a:lnTo>
                  <a:pt x="10697" y="1508"/>
                </a:lnTo>
                <a:lnTo>
                  <a:pt x="11520" y="2324"/>
                </a:lnTo>
                <a:close/>
              </a:path>
            </a:pathLst>
          </a:custGeom>
          <a:solidFill>
            <a:srgbClr val="0079B1"/>
          </a:solidFill>
          <a:ln w="12700">
            <a:solidFill>
              <a:srgbClr val="0079B1"/>
            </a:solidFill>
            <a:round/>
            <a:headEnd/>
            <a:tailEnd/>
          </a:ln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>
              <a:lnSpc>
                <a:spcPct val="107000"/>
              </a:lnSpc>
            </a:pPr>
            <a:endParaRPr lang="en-US" sz="1200" b="1" dirty="0" smtClean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07070" y="4964212"/>
            <a:ext cx="25298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dirty="0" smtClean="0"/>
              <a:t>Copyright ©2021 IEEE CUSB. All Rights Reserved.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377995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62" r:id="rId2"/>
    <p:sldLayoutId id="2147483761" r:id="rId3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5" name="Google Shape;62;p10"/>
          <p:cNvSpPr txBox="1">
            <a:spLocks noGrp="1"/>
          </p:cNvSpPr>
          <p:nvPr>
            <p:ph type="sldNum" idx="4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chemeClr val="bg1"/>
                </a:solidFill>
                <a:latin typeface="+mn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07070" y="4964212"/>
            <a:ext cx="25298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dirty="0" smtClean="0"/>
              <a:t>Copyright ©2021 IEEE CUSB. All Rights Reserved.</a:t>
            </a:r>
            <a:endParaRPr lang="en-US" sz="800" b="0" dirty="0"/>
          </a:p>
        </p:txBody>
      </p:sp>
    </p:spTree>
    <p:extLst>
      <p:ext uri="{BB962C8B-B14F-4D97-AF65-F5344CB8AC3E}">
        <p14:creationId xmlns:p14="http://schemas.microsoft.com/office/powerpoint/2010/main" val="14489509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</p:sldLayoutIdLst>
  <p:transition>
    <p:fade thruBlk="1"/>
  </p:transition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62;p10"/>
          <p:cNvSpPr txBox="1">
            <a:spLocks noGrp="1"/>
          </p:cNvSpPr>
          <p:nvPr>
            <p:ph type="sldNum" idx="4"/>
          </p:nvPr>
        </p:nvSpPr>
        <p:spPr>
          <a:xfrm>
            <a:off x="8821658" y="4908829"/>
            <a:ext cx="328920" cy="234671"/>
          </a:xfrm>
          <a:prstGeom prst="rect">
            <a:avLst/>
          </a:prstGeom>
          <a:solidFill>
            <a:srgbClr val="0875BC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3E50BC00-4247-4F2B-BB57-F6E83DFEAD3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07070" y="4964212"/>
            <a:ext cx="25298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Copyright ©2021 IEEE CUSB. All Rights Reserved.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0"/>
            <a:ext cx="1018227" cy="307777"/>
          </a:xfrm>
          <a:prstGeom prst="rect">
            <a:avLst/>
          </a:prstGeom>
          <a:solidFill>
            <a:srgbClr val="0875BC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IEEE CUSB</a:t>
            </a:r>
            <a:endParaRPr lang="en-US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0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NUL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NUL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1.gif"/><Relationship Id="rId4" Type="http://schemas.openxmlformats.org/officeDocument/2006/relationships/image" Target="../media/image4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gif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0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43638" y="1911303"/>
            <a:ext cx="4371475" cy="2008236"/>
          </a:xfrm>
        </p:spPr>
        <p:txBody>
          <a:bodyPr/>
          <a:lstStyle/>
          <a:p>
            <a:pPr marL="0">
              <a:spcBef>
                <a:spcPts val="0"/>
              </a:spcBef>
            </a:pPr>
            <a:r>
              <a:rPr lang="en-US" b="1" dirty="0" smtClean="0"/>
              <a:t>Biomedical Committee – </a:t>
            </a:r>
            <a:r>
              <a:rPr lang="en-US" b="1" dirty="0" smtClean="0"/>
              <a:t>Biomedical  Equipment  Starter Pack </a:t>
            </a:r>
            <a:endParaRPr lang="en-US" b="1" dirty="0"/>
          </a:p>
          <a:p>
            <a:pPr marL="0">
              <a:spcBef>
                <a:spcPts val="1800"/>
              </a:spcBef>
            </a:pPr>
            <a:r>
              <a:rPr lang="en-US" b="1" dirty="0"/>
              <a:t>Session </a:t>
            </a:r>
            <a:r>
              <a:rPr lang="en-US" b="1" dirty="0" smtClean="0"/>
              <a:t>(3) </a:t>
            </a:r>
            <a:r>
              <a:rPr lang="en-US" b="1" dirty="0"/>
              <a:t>: </a:t>
            </a:r>
            <a:r>
              <a:rPr lang="en-US" b="1" dirty="0" smtClean="0"/>
              <a:t>MRI</a:t>
            </a:r>
            <a:endParaRPr lang="en-US" b="1" dirty="0"/>
          </a:p>
          <a:p>
            <a:pPr marL="0">
              <a:spcBef>
                <a:spcPts val="1800"/>
              </a:spcBef>
            </a:pPr>
            <a:r>
              <a:rPr lang="en-US" b="1" dirty="0"/>
              <a:t>Prepared by: </a:t>
            </a:r>
            <a:r>
              <a:rPr lang="en-US" b="1" dirty="0" smtClean="0"/>
              <a:t>Mohamed Ahmed </a:t>
            </a:r>
            <a:r>
              <a:rPr lang="en-US" b="1" dirty="0" err="1" smtClean="0"/>
              <a:t>Abdelaziz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Oct,2020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9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T2 Relaxation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66" y="1761685"/>
            <a:ext cx="432673" cy="431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1" y="818147"/>
            <a:ext cx="5018642" cy="3836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18" y="1017528"/>
            <a:ext cx="3248108" cy="34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2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Acquisition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49" y="854687"/>
            <a:ext cx="4089736" cy="33735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41" y="1650869"/>
            <a:ext cx="3947339" cy="196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36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53177"/>
            <a:ext cx="4908300" cy="522208"/>
          </a:xfrm>
        </p:spPr>
        <p:txBody>
          <a:bodyPr/>
          <a:lstStyle/>
          <a:p>
            <a:r>
              <a:rPr lang="en-US" dirty="0" smtClean="0"/>
              <a:t>Gradient Coils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4" y="1187800"/>
            <a:ext cx="6812280" cy="31132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1879" y="880023"/>
            <a:ext cx="2750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makes noise in MRI 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492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27" y="657754"/>
            <a:ext cx="4244528" cy="42744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255" y="879765"/>
            <a:ext cx="3977345" cy="3664526"/>
          </a:xfrm>
          <a:prstGeom prst="rect">
            <a:avLst/>
          </a:prstGeom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2023322" y="146250"/>
            <a:ext cx="4908300" cy="52220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b="1" kern="1200" baseline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 smtClean="0"/>
              <a:t>Shim Coils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1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815050" y="146250"/>
            <a:ext cx="5116572" cy="522208"/>
          </a:xfrm>
        </p:spPr>
        <p:txBody>
          <a:bodyPr/>
          <a:lstStyle/>
          <a:p>
            <a:r>
              <a:rPr lang="en-US" sz="2400" dirty="0" smtClean="0"/>
              <a:t>Slice encoding &amp; Slice Thickness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8" y="869579"/>
            <a:ext cx="4833252" cy="33930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34" y="1024402"/>
            <a:ext cx="4070110" cy="298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1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Phase Encoding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51" y="1085878"/>
            <a:ext cx="7404578" cy="37542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8133" y="831898"/>
            <a:ext cx="569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One row at a time. Anterior protons spin faster.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2702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97677" y="146250"/>
            <a:ext cx="6144401" cy="522208"/>
          </a:xfrm>
        </p:spPr>
        <p:txBody>
          <a:bodyPr/>
          <a:lstStyle/>
          <a:p>
            <a:r>
              <a:rPr lang="en-US" dirty="0" smtClean="0"/>
              <a:t>Frequency Encoding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25" y="887156"/>
            <a:ext cx="7638333" cy="36504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9912" y="716781"/>
            <a:ext cx="3188693" cy="30777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Left protons spin with lower frequency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40806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18" y="367144"/>
            <a:ext cx="7945582" cy="452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2072" y="166876"/>
            <a:ext cx="6797544" cy="522208"/>
          </a:xfrm>
        </p:spPr>
        <p:txBody>
          <a:bodyPr/>
          <a:lstStyle/>
          <a:p>
            <a:r>
              <a:rPr lang="en-US" dirty="0" smtClean="0"/>
              <a:t>Gradient Specification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30" y="825624"/>
            <a:ext cx="637794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1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Task 1 (K-space)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3" y="1077498"/>
            <a:ext cx="2759146" cy="27863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39" y="1229750"/>
            <a:ext cx="3286305" cy="27853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170" y="1278786"/>
            <a:ext cx="2681323" cy="280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MRI History</a:t>
            </a:r>
            <a:endParaRPr lang="en-US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EF975FC-BF4F-4228-B0B0-1DEFEE3DA567}"/>
              </a:ext>
            </a:extLst>
          </p:cNvPr>
          <p:cNvCxnSpPr/>
          <p:nvPr/>
        </p:nvCxnSpPr>
        <p:spPr>
          <a:xfrm>
            <a:off x="6776649" y="1194036"/>
            <a:ext cx="1404825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2D7E882-A191-4154-B782-B7EF0F64AF87}"/>
              </a:ext>
            </a:extLst>
          </p:cNvPr>
          <p:cNvCxnSpPr/>
          <p:nvPr/>
        </p:nvCxnSpPr>
        <p:spPr>
          <a:xfrm>
            <a:off x="818147" y="1194036"/>
            <a:ext cx="1551768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CDD5385-FE02-4616-BB66-C6716C955857}"/>
              </a:ext>
            </a:extLst>
          </p:cNvPr>
          <p:cNvGrpSpPr/>
          <p:nvPr/>
        </p:nvGrpSpPr>
        <p:grpSpPr>
          <a:xfrm>
            <a:off x="607053" y="1072492"/>
            <a:ext cx="211094" cy="211094"/>
            <a:chOff x="1677812" y="4248152"/>
            <a:chExt cx="211094" cy="211094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BFC788B2-D4C9-483E-B84B-E4B3E4F7FE53}"/>
                </a:ext>
              </a:extLst>
            </p:cNvPr>
            <p:cNvSpPr/>
            <p:nvPr/>
          </p:nvSpPr>
          <p:spPr>
            <a:xfrm>
              <a:off x="1677812" y="4248152"/>
              <a:ext cx="211094" cy="211094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3C504C9-94E1-4D61-887D-B439F903EBB8}"/>
                </a:ext>
              </a:extLst>
            </p:cNvPr>
            <p:cNvSpPr/>
            <p:nvPr/>
          </p:nvSpPr>
          <p:spPr>
            <a:xfrm>
              <a:off x="1708100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09BBDF9-D0D4-4DA3-A26B-FE43E4F32104}"/>
              </a:ext>
            </a:extLst>
          </p:cNvPr>
          <p:cNvCxnSpPr/>
          <p:nvPr/>
        </p:nvCxnSpPr>
        <p:spPr>
          <a:xfrm>
            <a:off x="2543846" y="1194036"/>
            <a:ext cx="1966913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FA0BC80-77DE-458B-9ECC-B8FE42384FD4}"/>
              </a:ext>
            </a:extLst>
          </p:cNvPr>
          <p:cNvGrpSpPr/>
          <p:nvPr/>
        </p:nvGrpSpPr>
        <p:grpSpPr>
          <a:xfrm>
            <a:off x="2363040" y="1088489"/>
            <a:ext cx="211094" cy="211094"/>
            <a:chOff x="3855819" y="4248152"/>
            <a:chExt cx="211094" cy="211094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FC05F39-85C8-4314-A202-8D7B560FED7E}"/>
                </a:ext>
              </a:extLst>
            </p:cNvPr>
            <p:cNvSpPr/>
            <p:nvPr/>
          </p:nvSpPr>
          <p:spPr>
            <a:xfrm>
              <a:off x="3855819" y="4248152"/>
              <a:ext cx="211094" cy="211094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55A9BA2A-67A9-4F64-B916-9491798156A7}"/>
                </a:ext>
              </a:extLst>
            </p:cNvPr>
            <p:cNvSpPr/>
            <p:nvPr/>
          </p:nvSpPr>
          <p:spPr>
            <a:xfrm>
              <a:off x="3886107" y="4278440"/>
              <a:ext cx="150518" cy="150518"/>
            </a:xfrm>
            <a:prstGeom prst="ellipse">
              <a:avLst/>
            </a:prstGeom>
            <a:solidFill>
              <a:srgbClr val="6CA7C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13C6AFC-EC16-4CF7-B961-6DBC08032739}"/>
              </a:ext>
            </a:extLst>
          </p:cNvPr>
          <p:cNvCxnSpPr/>
          <p:nvPr/>
        </p:nvCxnSpPr>
        <p:spPr>
          <a:xfrm>
            <a:off x="4661277" y="1194036"/>
            <a:ext cx="1966913" cy="0"/>
          </a:xfrm>
          <a:prstGeom prst="line">
            <a:avLst/>
          </a:prstGeom>
          <a:noFill/>
          <a:ln w="28575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243F1F4-6EBE-4DC3-AA58-4D1958CD8E1D}"/>
              </a:ext>
            </a:extLst>
          </p:cNvPr>
          <p:cNvGrpSpPr/>
          <p:nvPr/>
        </p:nvGrpSpPr>
        <p:grpSpPr>
          <a:xfrm>
            <a:off x="4480471" y="1088489"/>
            <a:ext cx="211094" cy="211094"/>
            <a:chOff x="5973250" y="4248152"/>
            <a:chExt cx="211094" cy="211094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9CC3F83-2403-4F7D-8ED3-F6A0681A5803}"/>
                </a:ext>
              </a:extLst>
            </p:cNvPr>
            <p:cNvSpPr/>
            <p:nvPr/>
          </p:nvSpPr>
          <p:spPr>
            <a:xfrm>
              <a:off x="5973250" y="4248152"/>
              <a:ext cx="211094" cy="211094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D80A4CE-7046-423D-B2BA-9FDB76FE5A36}"/>
                </a:ext>
              </a:extLst>
            </p:cNvPr>
            <p:cNvSpPr/>
            <p:nvPr/>
          </p:nvSpPr>
          <p:spPr>
            <a:xfrm>
              <a:off x="6003538" y="4278440"/>
              <a:ext cx="150518" cy="150518"/>
            </a:xfrm>
            <a:prstGeom prst="ellipse">
              <a:avLst/>
            </a:prstGeom>
            <a:solidFill>
              <a:srgbClr val="FDBA7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89177D2-AE0E-49A7-8D2A-CBA97127106C}"/>
              </a:ext>
            </a:extLst>
          </p:cNvPr>
          <p:cNvGrpSpPr/>
          <p:nvPr/>
        </p:nvGrpSpPr>
        <p:grpSpPr>
          <a:xfrm>
            <a:off x="6625478" y="1088489"/>
            <a:ext cx="211094" cy="211094"/>
            <a:chOff x="8118257" y="4248152"/>
            <a:chExt cx="211094" cy="211094"/>
          </a:xfrm>
        </p:grpSpPr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9B0CE1E-4E36-4450-AA90-00F9D8FD7840}"/>
                </a:ext>
              </a:extLst>
            </p:cNvPr>
            <p:cNvSpPr/>
            <p:nvPr/>
          </p:nvSpPr>
          <p:spPr>
            <a:xfrm>
              <a:off x="8118257" y="4248152"/>
              <a:ext cx="211094" cy="211094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620D1EF-0625-4250-876A-8C72F262238A}"/>
                </a:ext>
              </a:extLst>
            </p:cNvPr>
            <p:cNvSpPr/>
            <p:nvPr/>
          </p:nvSpPr>
          <p:spPr>
            <a:xfrm>
              <a:off x="8148545" y="4278440"/>
              <a:ext cx="150518" cy="150518"/>
            </a:xfrm>
            <a:prstGeom prst="ellipse">
              <a:avLst/>
            </a:prstGeom>
            <a:solidFill>
              <a:srgbClr val="7C9A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8719237-0A17-4D6B-B2A0-3C8D9ED3BF42}"/>
              </a:ext>
            </a:extLst>
          </p:cNvPr>
          <p:cNvGrpSpPr/>
          <p:nvPr/>
        </p:nvGrpSpPr>
        <p:grpSpPr>
          <a:xfrm>
            <a:off x="8181474" y="1118777"/>
            <a:ext cx="211094" cy="211094"/>
            <a:chOff x="10233629" y="4248152"/>
            <a:chExt cx="211094" cy="211094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6419626C-374F-47EF-8717-82FA45B93031}"/>
                </a:ext>
              </a:extLst>
            </p:cNvPr>
            <p:cNvSpPr/>
            <p:nvPr/>
          </p:nvSpPr>
          <p:spPr>
            <a:xfrm>
              <a:off x="10233629" y="4248152"/>
              <a:ext cx="211094" cy="211094"/>
            </a:xfrm>
            <a:prstGeom prst="ellipse">
              <a:avLst/>
            </a:prstGeom>
            <a:solidFill>
              <a:sysClr val="window" lastClr="FFFFFF">
                <a:lumMod val="8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054DAE1-7306-4B2A-A4CA-71452C011939}"/>
                </a:ext>
              </a:extLst>
            </p:cNvPr>
            <p:cNvSpPr/>
            <p:nvPr/>
          </p:nvSpPr>
          <p:spPr>
            <a:xfrm>
              <a:off x="10263917" y="4278440"/>
              <a:ext cx="150518" cy="150518"/>
            </a:xfrm>
            <a:prstGeom prst="ellipse">
              <a:avLst/>
            </a:prstGeom>
            <a:solidFill>
              <a:srgbClr val="FF605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9A8BC6-4912-4C64-8428-F48E86C6D9D8}"/>
              </a:ext>
            </a:extLst>
          </p:cNvPr>
          <p:cNvGrpSpPr/>
          <p:nvPr/>
        </p:nvGrpSpPr>
        <p:grpSpPr>
          <a:xfrm>
            <a:off x="39003" y="1758135"/>
            <a:ext cx="1555028" cy="1257138"/>
            <a:chOff x="1502226" y="4827564"/>
            <a:chExt cx="2642185" cy="769902"/>
          </a:xfrm>
        </p:grpSpPr>
        <p:sp>
          <p:nvSpPr>
            <p:cNvPr id="113" name="TextBox 56">
              <a:extLst>
                <a:ext uri="{FF2B5EF4-FFF2-40B4-BE49-F238E27FC236}">
                  <a16:creationId xmlns:a16="http://schemas.microsoft.com/office/drawing/2014/main" id="{F6CFD527-8E24-48A6-AA80-4F6D97B59AEB}"/>
                </a:ext>
              </a:extLst>
            </p:cNvPr>
            <p:cNvSpPr txBox="1"/>
            <p:nvPr/>
          </p:nvSpPr>
          <p:spPr>
            <a:xfrm>
              <a:off x="1502226" y="4827564"/>
              <a:ext cx="22890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Tw Cen MT" panose="020B0602020104020603" pitchFamily="34" charset="0"/>
                </a:rPr>
                <a:t>Felix Bloch 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114" name="TextBox 57">
              <a:extLst>
                <a:ext uri="{FF2B5EF4-FFF2-40B4-BE49-F238E27FC236}">
                  <a16:creationId xmlns:a16="http://schemas.microsoft.com/office/drawing/2014/main" id="{7EADB6A3-9227-437A-882E-E14C7EA2FDD0}"/>
                </a:ext>
              </a:extLst>
            </p:cNvPr>
            <p:cNvSpPr txBox="1"/>
            <p:nvPr/>
          </p:nvSpPr>
          <p:spPr>
            <a:xfrm>
              <a:off x="1627178" y="5088543"/>
              <a:ext cx="2517233" cy="508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Nobel prize  for discovering new prosperities of the atomic nucleus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sp>
        <p:nvSpPr>
          <p:cNvPr id="96" name="TextBox 58">
            <a:extLst>
              <a:ext uri="{FF2B5EF4-FFF2-40B4-BE49-F238E27FC236}">
                <a16:creationId xmlns:a16="http://schemas.microsoft.com/office/drawing/2014/main" id="{80E36C5F-62F8-4BFF-B2B0-1EFBEC3A6CEF}"/>
              </a:ext>
            </a:extLst>
          </p:cNvPr>
          <p:cNvSpPr txBox="1"/>
          <p:nvPr/>
        </p:nvSpPr>
        <p:spPr>
          <a:xfrm>
            <a:off x="-431925" y="1299583"/>
            <a:ext cx="22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6056"/>
                </a:solidFill>
                <a:latin typeface="Tw Cen MT" panose="020B0602020104020603" pitchFamily="34" charset="0"/>
              </a:rPr>
              <a:t>1946</a:t>
            </a:r>
            <a:endParaRPr lang="en-US" sz="1200" b="1" dirty="0">
              <a:solidFill>
                <a:srgbClr val="FF6056"/>
              </a:solidFill>
              <a:latin typeface="Tw Cen MT" panose="020B0602020104020603" pitchFamily="34" charset="0"/>
            </a:endParaRPr>
          </a:p>
        </p:txBody>
      </p:sp>
      <p:sp>
        <p:nvSpPr>
          <p:cNvPr id="111" name="TextBox 116">
            <a:extLst>
              <a:ext uri="{FF2B5EF4-FFF2-40B4-BE49-F238E27FC236}">
                <a16:creationId xmlns:a16="http://schemas.microsoft.com/office/drawing/2014/main" id="{EBCDC1B9-052C-4632-93C4-363E17E42BB3}"/>
              </a:ext>
            </a:extLst>
          </p:cNvPr>
          <p:cNvSpPr txBox="1"/>
          <p:nvPr/>
        </p:nvSpPr>
        <p:spPr>
          <a:xfrm>
            <a:off x="1329557" y="1712939"/>
            <a:ext cx="2289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Theories</a:t>
            </a:r>
            <a:r>
              <a:rPr lang="en-US" sz="1000" b="1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w Cen MT" panose="020B0602020104020603" pitchFamily="34" charset="0"/>
              </a:rPr>
              <a:t> were verified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experimentally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98" name="TextBox 118">
            <a:extLst>
              <a:ext uri="{FF2B5EF4-FFF2-40B4-BE49-F238E27FC236}">
                <a16:creationId xmlns:a16="http://schemas.microsoft.com/office/drawing/2014/main" id="{955EFA10-A1E0-4D49-89BC-85B23D4D4FBF}"/>
              </a:ext>
            </a:extLst>
          </p:cNvPr>
          <p:cNvSpPr txBox="1"/>
          <p:nvPr/>
        </p:nvSpPr>
        <p:spPr>
          <a:xfrm>
            <a:off x="1329557" y="1279938"/>
            <a:ext cx="22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6CA7CA"/>
                </a:solidFill>
                <a:latin typeface="Tw Cen MT" panose="020B0602020104020603" pitchFamily="34" charset="0"/>
              </a:rPr>
              <a:t>1950</a:t>
            </a:r>
            <a:endParaRPr lang="en-US" sz="1200" b="1" dirty="0">
              <a:solidFill>
                <a:srgbClr val="6CA7CA"/>
              </a:solidFill>
              <a:latin typeface="Tw Cen MT" panose="020B06020201040206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6E1DC2E-696C-485B-A40D-51EC5668F300}"/>
              </a:ext>
            </a:extLst>
          </p:cNvPr>
          <p:cNvGrpSpPr/>
          <p:nvPr/>
        </p:nvGrpSpPr>
        <p:grpSpPr>
          <a:xfrm>
            <a:off x="3458696" y="1712935"/>
            <a:ext cx="2289049" cy="1208820"/>
            <a:chOff x="1514240" y="4816886"/>
            <a:chExt cx="2289049" cy="747382"/>
          </a:xfrm>
        </p:grpSpPr>
        <p:sp>
          <p:nvSpPr>
            <p:cNvPr id="109" name="TextBox 120">
              <a:extLst>
                <a:ext uri="{FF2B5EF4-FFF2-40B4-BE49-F238E27FC236}">
                  <a16:creationId xmlns:a16="http://schemas.microsoft.com/office/drawing/2014/main" id="{74CCA10B-4DCF-4D36-9411-6B4E39515AA4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noProof="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Tw Cen MT" panose="020B0602020104020603" pitchFamily="34" charset="0"/>
                </a:rPr>
                <a:t>Magnetic Resonance Spectroscopy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110" name="TextBox 121">
              <a:extLst>
                <a:ext uri="{FF2B5EF4-FFF2-40B4-BE49-F238E27FC236}">
                  <a16:creationId xmlns:a16="http://schemas.microsoft.com/office/drawing/2014/main" id="{568E93B0-5882-4CEE-89D7-784474C46033}"/>
                </a:ext>
              </a:extLst>
            </p:cNvPr>
            <p:cNvSpPr txBox="1"/>
            <p:nvPr/>
          </p:nvSpPr>
          <p:spPr>
            <a:xfrm>
              <a:off x="1582846" y="5088543"/>
              <a:ext cx="2117431" cy="475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Biochemical changes &amp;</a:t>
              </a:r>
              <a:r>
                <a:rPr kumimoji="0" lang="en-US" sz="1100" b="0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Metabolites frequency in the body.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Tw Cen MT" panose="020B0602020104020603" pitchFamily="34" charset="0"/>
                </a:rPr>
                <a:t>Academic and Industrial research</a:t>
              </a:r>
              <a:r>
                <a:rPr kumimoji="0" lang="en-US" sz="1100" b="0" i="0" u="none" strike="noStrike" kern="1200" cap="none" spc="0" normalizeH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 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sp>
        <p:nvSpPr>
          <p:cNvPr id="100" name="TextBox 122">
            <a:extLst>
              <a:ext uri="{FF2B5EF4-FFF2-40B4-BE49-F238E27FC236}">
                <a16:creationId xmlns:a16="http://schemas.microsoft.com/office/drawing/2014/main" id="{9CB66F02-6EFD-4BC0-B7E0-C0F9C05A68A8}"/>
              </a:ext>
            </a:extLst>
          </p:cNvPr>
          <p:cNvSpPr txBox="1"/>
          <p:nvPr/>
        </p:nvSpPr>
        <p:spPr>
          <a:xfrm>
            <a:off x="3458696" y="1279938"/>
            <a:ext cx="22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DBA71"/>
                </a:solidFill>
                <a:latin typeface="Tw Cen MT" panose="020B0602020104020603" pitchFamily="34" charset="0"/>
              </a:rPr>
              <a:t>1960</a:t>
            </a:r>
            <a:endParaRPr lang="en-US" sz="1200" b="1" dirty="0">
              <a:solidFill>
                <a:srgbClr val="FDBA71"/>
              </a:solidFill>
              <a:latin typeface="Tw Cen MT" panose="020B06020201040206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3AB57A2-1D9F-45ED-B795-3155880060DD}"/>
              </a:ext>
            </a:extLst>
          </p:cNvPr>
          <p:cNvGrpSpPr/>
          <p:nvPr/>
        </p:nvGrpSpPr>
        <p:grpSpPr>
          <a:xfrm>
            <a:off x="5586500" y="1711364"/>
            <a:ext cx="2289049" cy="942491"/>
            <a:chOff x="1514240" y="4816886"/>
            <a:chExt cx="2289049" cy="403386"/>
          </a:xfrm>
        </p:grpSpPr>
        <p:sp>
          <p:nvSpPr>
            <p:cNvPr id="107" name="TextBox 124">
              <a:extLst>
                <a:ext uri="{FF2B5EF4-FFF2-40B4-BE49-F238E27FC236}">
                  <a16:creationId xmlns:a16="http://schemas.microsoft.com/office/drawing/2014/main" id="{8D602925-8B18-4706-95B6-ACE212F27A38}"/>
                </a:ext>
              </a:extLst>
            </p:cNvPr>
            <p:cNvSpPr txBox="1"/>
            <p:nvPr/>
          </p:nvSpPr>
          <p:spPr>
            <a:xfrm>
              <a:off x="1514240" y="4816886"/>
              <a:ext cx="2289049" cy="105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dirty="0" smtClean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Tw Cen MT" panose="020B0602020104020603" pitchFamily="34" charset="0"/>
                </a:rPr>
                <a:t>Raymond Damdians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  <p:sp>
          <p:nvSpPr>
            <p:cNvPr id="108" name="TextBox 125">
              <a:extLst>
                <a:ext uri="{FF2B5EF4-FFF2-40B4-BE49-F238E27FC236}">
                  <a16:creationId xmlns:a16="http://schemas.microsoft.com/office/drawing/2014/main" id="{44988285-E901-4CAD-AF2F-936F6A190F71}"/>
                </a:ext>
              </a:extLst>
            </p:cNvPr>
            <p:cNvSpPr txBox="1"/>
            <p:nvPr/>
          </p:nvSpPr>
          <p:spPr>
            <a:xfrm>
              <a:off x="1733898" y="5088543"/>
              <a:ext cx="1849733" cy="131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>
                      <a:lumMod val="75000"/>
                      <a:lumOff val="25000"/>
                    </a:sysClr>
                  </a:solidFill>
                  <a:effectLst/>
                  <a:uLnTx/>
                  <a:uFillTx/>
                  <a:latin typeface="Tw Cen MT" panose="020B0602020104020603" pitchFamily="34" charset="0"/>
                  <a:ea typeface="+mn-ea"/>
                  <a:cs typeface="+mn-cs"/>
                </a:rPr>
                <a:t>First NMR of rat tumor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endParaRPr>
            </a:p>
          </p:txBody>
        </p:sp>
      </p:grpSp>
      <p:sp>
        <p:nvSpPr>
          <p:cNvPr id="102" name="TextBox 126">
            <a:extLst>
              <a:ext uri="{FF2B5EF4-FFF2-40B4-BE49-F238E27FC236}">
                <a16:creationId xmlns:a16="http://schemas.microsoft.com/office/drawing/2014/main" id="{862C7EBD-C271-4476-931E-4D045A083C8F}"/>
              </a:ext>
            </a:extLst>
          </p:cNvPr>
          <p:cNvSpPr txBox="1"/>
          <p:nvPr/>
        </p:nvSpPr>
        <p:spPr>
          <a:xfrm>
            <a:off x="5585519" y="1279938"/>
            <a:ext cx="22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7C9A60"/>
                </a:solidFill>
                <a:latin typeface="Tw Cen MT" panose="020B0602020104020603" pitchFamily="34" charset="0"/>
              </a:rPr>
              <a:t>1974</a:t>
            </a:r>
            <a:endParaRPr lang="en-US" sz="1200" b="1" dirty="0">
              <a:solidFill>
                <a:srgbClr val="7C9A60"/>
              </a:solidFill>
              <a:latin typeface="Tw Cen MT" panose="020B0602020104020603" pitchFamily="34" charset="0"/>
            </a:endParaRPr>
          </a:p>
        </p:txBody>
      </p:sp>
      <p:sp>
        <p:nvSpPr>
          <p:cNvPr id="105" name="TextBox 128">
            <a:extLst>
              <a:ext uri="{FF2B5EF4-FFF2-40B4-BE49-F238E27FC236}">
                <a16:creationId xmlns:a16="http://schemas.microsoft.com/office/drawing/2014/main" id="{C3065082-4479-4E1C-9B49-FD5D0B73DF22}"/>
              </a:ext>
            </a:extLst>
          </p:cNvPr>
          <p:cNvSpPr txBox="1"/>
          <p:nvPr/>
        </p:nvSpPr>
        <p:spPr>
          <a:xfrm>
            <a:off x="7144551" y="1712939"/>
            <a:ext cx="22890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noProof="0" dirty="0" smtClea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w Cen MT" panose="020B0602020104020603" pitchFamily="34" charset="0"/>
              </a:rPr>
              <a:t>First super conducting MRI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  <p:sp>
        <p:nvSpPr>
          <p:cNvPr id="104" name="TextBox 130">
            <a:extLst>
              <a:ext uri="{FF2B5EF4-FFF2-40B4-BE49-F238E27FC236}">
                <a16:creationId xmlns:a16="http://schemas.microsoft.com/office/drawing/2014/main" id="{DBF9EB3A-4AD3-4CAC-8D74-6AEA4B78D4E6}"/>
              </a:ext>
            </a:extLst>
          </p:cNvPr>
          <p:cNvSpPr txBox="1"/>
          <p:nvPr/>
        </p:nvSpPr>
        <p:spPr>
          <a:xfrm>
            <a:off x="7144551" y="1279938"/>
            <a:ext cx="2289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>
                <a:solidFill>
                  <a:srgbClr val="FF6056"/>
                </a:solidFill>
                <a:latin typeface="Tw Cen MT" panose="020B0602020104020603" pitchFamily="34" charset="0"/>
              </a:rPr>
              <a:t>1977</a:t>
            </a:r>
            <a:endParaRPr lang="en-US" sz="1200" b="1" dirty="0">
              <a:solidFill>
                <a:srgbClr val="FF6056"/>
              </a:solidFill>
              <a:latin typeface="Tw Cen MT" panose="020B0602020104020603" pitchFamily="34" charset="0"/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371" y="3113942"/>
            <a:ext cx="1949148" cy="14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1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11" grpId="0"/>
      <p:bldP spid="98" grpId="0"/>
      <p:bldP spid="100" grpId="0"/>
      <p:bldP spid="102" grpId="0"/>
      <p:bldP spid="105" grpId="0"/>
      <p:bldP spid="10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19" y="345245"/>
            <a:ext cx="4440382" cy="4483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91" y="345245"/>
            <a:ext cx="4566427" cy="44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9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Pulse Sequences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60" y="941900"/>
            <a:ext cx="6202680" cy="363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Spin Echo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500" y="2066506"/>
            <a:ext cx="550343" cy="548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80" y="797477"/>
            <a:ext cx="8642111" cy="12002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2" y="1887751"/>
            <a:ext cx="5371626" cy="30594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28" y="1951273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1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sz="3200" dirty="0" smtClean="0"/>
              <a:t>Sequence parameters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" y="849854"/>
            <a:ext cx="9020175" cy="2248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6673" y="3098594"/>
            <a:ext cx="797205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Repetition time : is the time between two excitation pulses</a:t>
            </a:r>
          </a:p>
          <a:p>
            <a:r>
              <a:rPr lang="en-US" dirty="0" smtClean="0"/>
              <a:t>Echo time : is the time between excitation pulse and the echo(may occur due to gradient reversal)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64873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Task 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256" y="1100030"/>
            <a:ext cx="451918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FF0000"/>
                </a:solidFill>
              </a:rPr>
              <a:t>Multi Slicing Sequence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FF0000"/>
                </a:solidFill>
              </a:rPr>
              <a:t>Multi Echo Sequence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FF0000"/>
                </a:solidFill>
              </a:rPr>
              <a:t>Turbo Spin Echo Sequence</a:t>
            </a: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Arial" pitchFamily="34" charset="0"/>
              <a:buChar char="•"/>
            </a:pPr>
            <a:r>
              <a:rPr lang="en-US" sz="1800" b="1" dirty="0" smtClean="0">
                <a:solidFill>
                  <a:srgbClr val="FF0000"/>
                </a:solidFill>
              </a:rPr>
              <a:t>Fast Advanced Spin Echo Sequence</a:t>
            </a:r>
          </a:p>
          <a:p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90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06"/>
          <a:stretch/>
        </p:blipFill>
        <p:spPr>
          <a:xfrm>
            <a:off x="4924541" y="1479150"/>
            <a:ext cx="4219460" cy="319062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T1 Weighted Image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34" y="1479150"/>
            <a:ext cx="4814248" cy="3346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7124" y="740486"/>
            <a:ext cx="6649577" cy="73866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Short TE :</a:t>
            </a:r>
            <a:r>
              <a:rPr lang="en-US" dirty="0" smtClean="0"/>
              <a:t> no </a:t>
            </a:r>
            <a:r>
              <a:rPr lang="en-US" dirty="0" err="1" smtClean="0"/>
              <a:t>dephasing</a:t>
            </a:r>
            <a:r>
              <a:rPr lang="en-US" dirty="0" smtClean="0"/>
              <a:t> yet </a:t>
            </a:r>
          </a:p>
          <a:p>
            <a:r>
              <a:rPr lang="en-US" b="1" dirty="0" smtClean="0"/>
              <a:t>Long TR :</a:t>
            </a:r>
            <a:r>
              <a:rPr lang="en-US" dirty="0" smtClean="0"/>
              <a:t> not all tissues have relaxed due to different bounding forces so we can </a:t>
            </a:r>
          </a:p>
          <a:p>
            <a:r>
              <a:rPr lang="en-US" dirty="0" smtClean="0"/>
              <a:t>Differentiate between the tissues. 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69319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T2 Weighted Image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0" y="1387737"/>
            <a:ext cx="5076638" cy="33886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458" y="1480163"/>
            <a:ext cx="3796655" cy="32962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999" y="741500"/>
            <a:ext cx="7119257" cy="73866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/>
              <a:t>Long TE :</a:t>
            </a:r>
            <a:r>
              <a:rPr lang="en-US" dirty="0" smtClean="0"/>
              <a:t> most of the tissues that </a:t>
            </a:r>
            <a:r>
              <a:rPr lang="en-US" dirty="0" err="1" smtClean="0"/>
              <a:t>dephased</a:t>
            </a:r>
            <a:r>
              <a:rPr lang="en-US" dirty="0" smtClean="0"/>
              <a:t> will not produce a signal. Only tissues that </a:t>
            </a:r>
          </a:p>
          <a:p>
            <a:r>
              <a:rPr lang="en-US" dirty="0" smtClean="0"/>
              <a:t>has some coherence will be bright.</a:t>
            </a:r>
          </a:p>
          <a:p>
            <a:r>
              <a:rPr lang="en-US" b="1" dirty="0" smtClean="0"/>
              <a:t>Long TR :</a:t>
            </a:r>
            <a:r>
              <a:rPr lang="en-US" dirty="0" smtClean="0"/>
              <a:t> most of the tissues relaxed and will not affect the contrast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00156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PD Image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3191"/>
            <a:ext cx="5635305" cy="34069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784" y="1229593"/>
            <a:ext cx="3135086" cy="35005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5003" y="523553"/>
            <a:ext cx="6041588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 smtClean="0"/>
              <a:t>Short TE :</a:t>
            </a:r>
            <a:r>
              <a:rPr lang="en-US" dirty="0" smtClean="0"/>
              <a:t> no T2 contrast </a:t>
            </a:r>
          </a:p>
          <a:p>
            <a:r>
              <a:rPr lang="en-US" b="1" dirty="0" smtClean="0"/>
              <a:t>Long TR :</a:t>
            </a:r>
            <a:r>
              <a:rPr lang="en-US" dirty="0" smtClean="0"/>
              <a:t> no T1 contrast </a:t>
            </a:r>
          </a:p>
          <a:p>
            <a:r>
              <a:rPr lang="en-US" b="1" dirty="0" smtClean="0"/>
              <a:t>Only the number of protons in each voxel will affect the signal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277248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322051" y="146250"/>
            <a:ext cx="6371283" cy="522208"/>
          </a:xfrm>
        </p:spPr>
        <p:txBody>
          <a:bodyPr/>
          <a:lstStyle/>
          <a:p>
            <a:r>
              <a:rPr lang="en-US" dirty="0" smtClean="0"/>
              <a:t>Gradient Echo Sequence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531"/>
            <a:ext cx="3988191" cy="1997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"/>
          <a:stretch/>
        </p:blipFill>
        <p:spPr>
          <a:xfrm>
            <a:off x="3988191" y="870572"/>
            <a:ext cx="5043267" cy="37084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8" y="2873829"/>
            <a:ext cx="3478845" cy="211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6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603934" y="139375"/>
            <a:ext cx="5958771" cy="522208"/>
          </a:xfrm>
        </p:spPr>
        <p:txBody>
          <a:bodyPr/>
          <a:lstStyle/>
          <a:p>
            <a:r>
              <a:rPr lang="en-US" sz="3200" dirty="0" smtClean="0"/>
              <a:t>Inversion Recovery Sequence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04" y="643130"/>
            <a:ext cx="8421883" cy="1034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3" y="1981304"/>
            <a:ext cx="8758542" cy="1573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16" y="3554472"/>
            <a:ext cx="8253749" cy="14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7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Why MRI 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9381" y="1175658"/>
            <a:ext cx="5114898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X-ray and CT contrast is poor compared to MRI.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X-ray and CT use ionized radiation.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Contrast medium in MRI has less side effects.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MRI could be optimized for certain pathologies.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MRI can acquire images in any imaginable plane.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dirty="0" smtClean="0"/>
              <a:t>Advanced techniques for imaging such as FMRI, Diffusion, Perfusion, and Spectroscopy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395" y="774551"/>
            <a:ext cx="4065605" cy="40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0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5711264" cy="522208"/>
          </a:xfrm>
        </p:spPr>
        <p:txBody>
          <a:bodyPr/>
          <a:lstStyle/>
          <a:p>
            <a:r>
              <a:rPr lang="en-US" dirty="0" smtClean="0"/>
              <a:t>Sequence Parameters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6718" y="748270"/>
            <a:ext cx="2990867" cy="2366750"/>
            <a:chOff x="116719" y="800393"/>
            <a:chExt cx="1544322" cy="1491850"/>
          </a:xfrm>
        </p:grpSpPr>
        <p:sp>
          <p:nvSpPr>
            <p:cNvPr id="4" name="TextBox 3"/>
            <p:cNvSpPr txBox="1"/>
            <p:nvPr/>
          </p:nvSpPr>
          <p:spPr>
            <a:xfrm>
              <a:off x="385895" y="800393"/>
              <a:ext cx="1098980" cy="155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Repetition Time, TR</a:t>
              </a:r>
              <a:endParaRPr lang="en-US" b="1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9" y="964272"/>
              <a:ext cx="1544322" cy="1327971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313845" y="726753"/>
            <a:ext cx="2849012" cy="2339176"/>
            <a:chOff x="333467" y="788245"/>
            <a:chExt cx="1568668" cy="2155271"/>
          </a:xfrm>
        </p:grpSpPr>
        <p:sp>
          <p:nvSpPr>
            <p:cNvPr id="7" name="TextBox 6"/>
            <p:cNvSpPr txBox="1"/>
            <p:nvPr/>
          </p:nvSpPr>
          <p:spPr>
            <a:xfrm>
              <a:off x="604033" y="788245"/>
              <a:ext cx="1298102" cy="168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Echo Time, TE</a:t>
              </a:r>
              <a:endParaRPr lang="en-US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464" r="10305"/>
            <a:stretch/>
          </p:blipFill>
          <p:spPr>
            <a:xfrm>
              <a:off x="333467" y="1081538"/>
              <a:ext cx="1568668" cy="1861978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242673" y="694480"/>
            <a:ext cx="3058401" cy="2371450"/>
            <a:chOff x="116719" y="764896"/>
            <a:chExt cx="1651505" cy="1723132"/>
          </a:xfrm>
        </p:grpSpPr>
        <p:sp>
          <p:nvSpPr>
            <p:cNvPr id="10" name="TextBox 9"/>
            <p:cNvSpPr txBox="1"/>
            <p:nvPr/>
          </p:nvSpPr>
          <p:spPr>
            <a:xfrm>
              <a:off x="518381" y="764896"/>
              <a:ext cx="1249843" cy="1330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Flip Angel, FA</a:t>
              </a:r>
              <a:endParaRPr lang="en-US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9" y="1061258"/>
              <a:ext cx="1544322" cy="1426770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236668" y="3270324"/>
            <a:ext cx="2786231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More PD contrast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Increase scan time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More magnetization for next excitation</a:t>
            </a:r>
            <a:endParaRPr lang="ar-EG" dirty="0"/>
          </a:p>
        </p:txBody>
      </p:sp>
      <p:sp>
        <p:nvSpPr>
          <p:cNvPr id="17" name="TextBox 16"/>
          <p:cNvSpPr txBox="1"/>
          <p:nvPr/>
        </p:nvSpPr>
        <p:spPr>
          <a:xfrm>
            <a:off x="3313845" y="3270324"/>
            <a:ext cx="2786231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More T2 contrast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More </a:t>
            </a:r>
            <a:r>
              <a:rPr lang="en-US" dirty="0" err="1" smtClean="0"/>
              <a:t>dephasing</a:t>
            </a:r>
            <a:r>
              <a:rPr lang="en-US" dirty="0" smtClean="0"/>
              <a:t> , less signal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Possible contrast swap</a:t>
            </a:r>
            <a:endParaRPr lang="ar-EG" dirty="0"/>
          </a:p>
        </p:txBody>
      </p:sp>
      <p:sp>
        <p:nvSpPr>
          <p:cNvPr id="18" name="TextBox 17"/>
          <p:cNvSpPr txBox="1"/>
          <p:nvPr/>
        </p:nvSpPr>
        <p:spPr>
          <a:xfrm>
            <a:off x="6242673" y="3270324"/>
            <a:ext cx="2786231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More T1 contrast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More signal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Possible contrast swap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2079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37504" y="674603"/>
            <a:ext cx="2949455" cy="2313415"/>
            <a:chOff x="412477" y="780764"/>
            <a:chExt cx="1522939" cy="1572215"/>
          </a:xfrm>
        </p:grpSpPr>
        <p:sp>
          <p:nvSpPr>
            <p:cNvPr id="4" name="TextBox 3"/>
            <p:cNvSpPr txBox="1"/>
            <p:nvPr/>
          </p:nvSpPr>
          <p:spPr>
            <a:xfrm>
              <a:off x="696853" y="780764"/>
              <a:ext cx="1098980" cy="259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Inversion time, TI</a:t>
              </a:r>
              <a:endParaRPr lang="en-US" b="1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65" r="22025"/>
            <a:stretch/>
          </p:blipFill>
          <p:spPr>
            <a:xfrm>
              <a:off x="412477" y="946783"/>
              <a:ext cx="1522939" cy="1406196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245089" y="681637"/>
            <a:ext cx="3114459" cy="2308989"/>
            <a:chOff x="81324" y="851131"/>
            <a:chExt cx="1714820" cy="1785105"/>
          </a:xfrm>
        </p:grpSpPr>
        <p:sp>
          <p:nvSpPr>
            <p:cNvPr id="7" name="TextBox 6"/>
            <p:cNvSpPr txBox="1"/>
            <p:nvPr/>
          </p:nvSpPr>
          <p:spPr>
            <a:xfrm>
              <a:off x="336170" y="851131"/>
              <a:ext cx="1298102" cy="25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Number of Acquisitions, NEX</a:t>
              </a:r>
              <a:endParaRPr lang="en-US" sz="12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24" y="1036570"/>
              <a:ext cx="1714820" cy="159966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517678" y="301516"/>
            <a:ext cx="3177204" cy="3076373"/>
            <a:chOff x="265219" y="839740"/>
            <a:chExt cx="1715656" cy="1565058"/>
          </a:xfrm>
        </p:grpSpPr>
        <p:sp>
          <p:nvSpPr>
            <p:cNvPr id="10" name="TextBox 9"/>
            <p:cNvSpPr txBox="1"/>
            <p:nvPr/>
          </p:nvSpPr>
          <p:spPr>
            <a:xfrm>
              <a:off x="731032" y="839740"/>
              <a:ext cx="1249843" cy="197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Matrix</a:t>
              </a:r>
              <a:endParaRPr lang="en-US" sz="1200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219" y="981683"/>
              <a:ext cx="1373635" cy="1423115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36668" y="3539274"/>
            <a:ext cx="2786231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T1 contrast change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more signal</a:t>
            </a:r>
          </a:p>
          <a:p>
            <a:endParaRPr lang="ar-EG" dirty="0"/>
          </a:p>
        </p:txBody>
      </p:sp>
      <p:sp>
        <p:nvSpPr>
          <p:cNvPr id="13" name="TextBox 12"/>
          <p:cNvSpPr txBox="1"/>
          <p:nvPr/>
        </p:nvSpPr>
        <p:spPr>
          <a:xfrm>
            <a:off x="3313845" y="3539274"/>
            <a:ext cx="2786231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More signal </a:t>
            </a:r>
            <a:r>
              <a:rPr lang="en-US" dirty="0" err="1" smtClean="0"/>
              <a:t>sqrt</a:t>
            </a:r>
            <a:r>
              <a:rPr lang="en-US" dirty="0" smtClean="0"/>
              <a:t>(NA)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Less noise, fewer artifacts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Longer scan time</a:t>
            </a:r>
            <a:endParaRPr lang="ar-EG" dirty="0"/>
          </a:p>
        </p:txBody>
      </p:sp>
      <p:sp>
        <p:nvSpPr>
          <p:cNvPr id="14" name="TextBox 13"/>
          <p:cNvSpPr txBox="1"/>
          <p:nvPr/>
        </p:nvSpPr>
        <p:spPr>
          <a:xfrm>
            <a:off x="6242673" y="3539274"/>
            <a:ext cx="2786231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Lower signal, small voxel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Higher spatial resolution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Increase scan time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16061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-284070"/>
            <a:ext cx="4908300" cy="52220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94806" y="434227"/>
            <a:ext cx="3753502" cy="2807998"/>
            <a:chOff x="489739" y="947225"/>
            <a:chExt cx="1369834" cy="1787922"/>
          </a:xfrm>
        </p:grpSpPr>
        <p:sp>
          <p:nvSpPr>
            <p:cNvPr id="4" name="TextBox 3"/>
            <p:cNvSpPr txBox="1"/>
            <p:nvPr/>
          </p:nvSpPr>
          <p:spPr>
            <a:xfrm>
              <a:off x="760593" y="947225"/>
              <a:ext cx="1098980" cy="259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Field Of View, FOV</a:t>
              </a:r>
              <a:endParaRPr lang="en-US" b="1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739" y="1091548"/>
              <a:ext cx="1055486" cy="1643599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3200786" y="359972"/>
            <a:ext cx="3430636" cy="2867307"/>
            <a:chOff x="445806" y="876093"/>
            <a:chExt cx="1582702" cy="2022192"/>
          </a:xfrm>
        </p:grpSpPr>
        <p:sp>
          <p:nvSpPr>
            <p:cNvPr id="7" name="TextBox 6"/>
            <p:cNvSpPr txBox="1"/>
            <p:nvPr/>
          </p:nvSpPr>
          <p:spPr>
            <a:xfrm>
              <a:off x="730406" y="876093"/>
              <a:ext cx="1298102" cy="28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Slice Thickness, ST</a:t>
              </a:r>
              <a:endParaRPr lang="en-US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06" y="1186536"/>
              <a:ext cx="1334437" cy="1711749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043291" y="292460"/>
            <a:ext cx="3100710" cy="2921229"/>
            <a:chOff x="9055" y="863688"/>
            <a:chExt cx="1674350" cy="1627084"/>
          </a:xfrm>
        </p:grpSpPr>
        <p:sp>
          <p:nvSpPr>
            <p:cNvPr id="10" name="TextBox 9"/>
            <p:cNvSpPr txBox="1"/>
            <p:nvPr/>
          </p:nvSpPr>
          <p:spPr>
            <a:xfrm>
              <a:off x="399332" y="863688"/>
              <a:ext cx="1249843" cy="219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Slice Gap, SG</a:t>
              </a:r>
              <a:endParaRPr lang="en-US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5" y="1004638"/>
              <a:ext cx="1674350" cy="1486134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36668" y="3399420"/>
            <a:ext cx="2786231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Increase voxel size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Lower spatial resolution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Increase viewing area </a:t>
            </a:r>
            <a:endParaRPr lang="ar-EG" dirty="0"/>
          </a:p>
        </p:txBody>
      </p:sp>
      <p:sp>
        <p:nvSpPr>
          <p:cNvPr id="13" name="TextBox 12"/>
          <p:cNvSpPr txBox="1"/>
          <p:nvPr/>
        </p:nvSpPr>
        <p:spPr>
          <a:xfrm>
            <a:off x="3313845" y="3399420"/>
            <a:ext cx="2786231" cy="11695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Increase voxel size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Lower resolution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Larger object coverage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MX, FOV, ST determine the spatial resolution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42673" y="3399420"/>
            <a:ext cx="2786231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Less cross talk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Increase coverage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/>
              <a:t>Interleaving mode 1,3,5,… </a:t>
            </a:r>
          </a:p>
          <a:p>
            <a:r>
              <a:rPr lang="en-US" b="1" dirty="0"/>
              <a:t>	</a:t>
            </a:r>
            <a:r>
              <a:rPr lang="en-US" b="1" dirty="0" smtClean="0"/>
              <a:t>2,4,6,…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371912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Task 3 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01497" y="668458"/>
            <a:ext cx="3180679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  <a:buClr>
                <a:srgbClr val="FF0000"/>
              </a:buClr>
            </a:pPr>
            <a:r>
              <a:rPr lang="en-US" sz="2800" b="1" dirty="0" smtClean="0">
                <a:solidFill>
                  <a:srgbClr val="FF0000"/>
                </a:solidFill>
              </a:rPr>
              <a:t>Parameters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Phase Echo Direction </a:t>
            </a:r>
          </a:p>
          <a:p>
            <a:pPr marL="285750" indent="-285750">
              <a:lnSpc>
                <a:spcPct val="200000"/>
              </a:lnSpc>
              <a:buClr>
                <a:srgbClr val="FF0000"/>
              </a:buClr>
              <a:buFont typeface="Arial" pitchFamily="34" charset="0"/>
              <a:buChar char="•"/>
            </a:pPr>
            <a:r>
              <a:rPr lang="en-US" sz="2000" b="1" dirty="0" smtClean="0">
                <a:solidFill>
                  <a:srgbClr val="FF0000"/>
                </a:solidFill>
              </a:rPr>
              <a:t>Bandwidth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30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355639"/>
          </a:xfrm>
        </p:spPr>
        <p:txBody>
          <a:bodyPr/>
          <a:lstStyle/>
          <a:p>
            <a:r>
              <a:rPr lang="en-US" sz="3600" dirty="0" smtClean="0"/>
              <a:t>Image Artifacts</a:t>
            </a:r>
            <a:endParaRPr lang="en-US" sz="3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116718" y="543139"/>
            <a:ext cx="2990867" cy="2316940"/>
            <a:chOff x="116719" y="783771"/>
            <a:chExt cx="1544322" cy="1951376"/>
          </a:xfrm>
        </p:grpSpPr>
        <p:sp>
          <p:nvSpPr>
            <p:cNvPr id="15" name="TextBox 14"/>
            <p:cNvSpPr txBox="1"/>
            <p:nvPr/>
          </p:nvSpPr>
          <p:spPr>
            <a:xfrm>
              <a:off x="446245" y="783771"/>
              <a:ext cx="1098980" cy="28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Motion Artifact</a:t>
              </a:r>
              <a:endParaRPr lang="en-US" b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090"/>
            <a:stretch/>
          </p:blipFill>
          <p:spPr>
            <a:xfrm>
              <a:off x="116719" y="1091548"/>
              <a:ext cx="1544322" cy="1643599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248426" y="603382"/>
            <a:ext cx="2927023" cy="2316939"/>
            <a:chOff x="150457" y="783772"/>
            <a:chExt cx="1611618" cy="2114513"/>
          </a:xfrm>
        </p:grpSpPr>
        <p:sp>
          <p:nvSpPr>
            <p:cNvPr id="19" name="TextBox 18"/>
            <p:cNvSpPr txBox="1"/>
            <p:nvPr/>
          </p:nvSpPr>
          <p:spPr>
            <a:xfrm>
              <a:off x="463973" y="783772"/>
              <a:ext cx="1298102" cy="25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Para-magnetic Artifact</a:t>
              </a:r>
              <a:endParaRPr lang="en-US" sz="1200" b="1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457" y="1036569"/>
              <a:ext cx="1581335" cy="186171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220469" y="580314"/>
            <a:ext cx="2859912" cy="2268812"/>
            <a:chOff x="116719" y="783771"/>
            <a:chExt cx="1544322" cy="1621026"/>
          </a:xfrm>
        </p:grpSpPr>
        <p:sp>
          <p:nvSpPr>
            <p:cNvPr id="22" name="TextBox 21"/>
            <p:cNvSpPr txBox="1"/>
            <p:nvPr/>
          </p:nvSpPr>
          <p:spPr>
            <a:xfrm>
              <a:off x="295381" y="783771"/>
              <a:ext cx="1249843" cy="25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Phase Wrap Artifact</a:t>
              </a:r>
              <a:endParaRPr lang="en-US" sz="1200" b="1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9" y="1018307"/>
              <a:ext cx="1544322" cy="138649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116718" y="2920321"/>
            <a:ext cx="2990867" cy="1721104"/>
            <a:chOff x="116719" y="838750"/>
            <a:chExt cx="1544322" cy="1570735"/>
          </a:xfrm>
        </p:grpSpPr>
        <p:sp>
          <p:nvSpPr>
            <p:cNvPr id="28" name="TextBox 27"/>
            <p:cNvSpPr txBox="1"/>
            <p:nvPr/>
          </p:nvSpPr>
          <p:spPr>
            <a:xfrm>
              <a:off x="440151" y="838750"/>
              <a:ext cx="1220890" cy="25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Frequency Artifact</a:t>
              </a:r>
              <a:endParaRPr lang="en-US" sz="1200" b="1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9" y="1036569"/>
              <a:ext cx="1544322" cy="1372916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3370649" y="2921319"/>
            <a:ext cx="2804800" cy="1846473"/>
            <a:chOff x="116719" y="713261"/>
            <a:chExt cx="1544322" cy="1685150"/>
          </a:xfrm>
        </p:grpSpPr>
        <p:sp>
          <p:nvSpPr>
            <p:cNvPr id="31" name="TextBox 30"/>
            <p:cNvSpPr txBox="1"/>
            <p:nvPr/>
          </p:nvSpPr>
          <p:spPr>
            <a:xfrm>
              <a:off x="294000" y="713261"/>
              <a:ext cx="1367041" cy="2527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 smtClean="0"/>
                <a:t>Susceptibility  Artifact</a:t>
              </a:r>
              <a:endParaRPr lang="en-US" sz="1200" b="1" dirty="0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9" y="965149"/>
              <a:ext cx="1544322" cy="1433262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6382980" y="2860079"/>
            <a:ext cx="2579296" cy="2138184"/>
            <a:chOff x="192483" y="783771"/>
            <a:chExt cx="1392793" cy="1951376"/>
          </a:xfrm>
        </p:grpSpPr>
        <p:sp>
          <p:nvSpPr>
            <p:cNvPr id="34" name="TextBox 33"/>
            <p:cNvSpPr txBox="1"/>
            <p:nvPr/>
          </p:nvSpPr>
          <p:spPr>
            <a:xfrm>
              <a:off x="446245" y="783771"/>
              <a:ext cx="1098980" cy="28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Clipping Artifact</a:t>
              </a:r>
              <a:endParaRPr lang="en-US" b="1" dirty="0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483" y="1091548"/>
              <a:ext cx="1392793" cy="16435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878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0195" y="974584"/>
            <a:ext cx="4662854" cy="3308660"/>
            <a:chOff x="116719" y="887014"/>
            <a:chExt cx="1544322" cy="1775134"/>
          </a:xfrm>
        </p:grpSpPr>
        <p:sp>
          <p:nvSpPr>
            <p:cNvPr id="4" name="TextBox 3"/>
            <p:cNvSpPr txBox="1"/>
            <p:nvPr/>
          </p:nvSpPr>
          <p:spPr>
            <a:xfrm>
              <a:off x="639183" y="887014"/>
              <a:ext cx="549490" cy="181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 </a:t>
              </a:r>
              <a:r>
                <a:rPr lang="en-US" sz="1600" b="1" dirty="0" smtClean="0"/>
                <a:t>Spike Artifact</a:t>
              </a:r>
              <a:endParaRPr lang="en-US" sz="1600" b="1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719" y="1052140"/>
              <a:ext cx="1544322" cy="161000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5619210" y="955409"/>
            <a:ext cx="3524791" cy="3238460"/>
            <a:chOff x="517232" y="862436"/>
            <a:chExt cx="1244843" cy="2035850"/>
          </a:xfrm>
        </p:grpSpPr>
        <p:sp>
          <p:nvSpPr>
            <p:cNvPr id="7" name="TextBox 6"/>
            <p:cNvSpPr txBox="1"/>
            <p:nvPr/>
          </p:nvSpPr>
          <p:spPr>
            <a:xfrm>
              <a:off x="890235" y="862436"/>
              <a:ext cx="799539" cy="212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Zebra Artifact</a:t>
              </a:r>
              <a:endParaRPr lang="en-US" sz="1600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32" y="1036570"/>
              <a:ext cx="1244843" cy="1861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8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Common Failures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9650" y="2000838"/>
            <a:ext cx="6821958" cy="215865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Coil Repair  4500 -6500 $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Gradient Amplifier 10000 – 12000 $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Mouse, Keyboard, And SCSI Driver 1200 – 1500 $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Cold Head  5000 – 9000 $  “ Re-</a:t>
            </a:r>
            <a:r>
              <a:rPr lang="en-US" dirty="0" err="1" smtClean="0"/>
              <a:t>condencing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r>
              <a:rPr lang="en-US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0015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Task 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4386" y="1179897"/>
            <a:ext cx="56582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Chemical Shift Artifact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  <a:buClr>
                <a:srgbClr val="FF0000"/>
              </a:buClr>
            </a:pPr>
            <a:r>
              <a:rPr lang="en-US" sz="2800" b="1" dirty="0">
                <a:solidFill>
                  <a:srgbClr val="FF0000"/>
                </a:solidFill>
              </a:rPr>
              <a:t>STIR </a:t>
            </a:r>
          </a:p>
          <a:p>
            <a:pPr>
              <a:lnSpc>
                <a:spcPct val="200000"/>
              </a:lnSpc>
              <a:buClr>
                <a:srgbClr val="FF0000"/>
              </a:buClr>
            </a:pPr>
            <a:r>
              <a:rPr lang="en-US" sz="2800" b="1" dirty="0">
                <a:solidFill>
                  <a:srgbClr val="FF0000"/>
                </a:solidFill>
              </a:rPr>
              <a:t>FLAIR </a:t>
            </a:r>
          </a:p>
          <a:p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3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369389"/>
          </a:xfrm>
        </p:spPr>
        <p:txBody>
          <a:bodyPr/>
          <a:lstStyle/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Effect </a:t>
            </a:r>
            <a:r>
              <a:rPr lang="en-US" sz="2000" dirty="0"/>
              <a:t>Of The Environment on MRI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7" y="680644"/>
            <a:ext cx="8882744" cy="42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2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307512"/>
          </a:xfrm>
        </p:spPr>
        <p:txBody>
          <a:bodyPr/>
          <a:lstStyle/>
          <a:p>
            <a:endParaRPr lang="en-US" sz="2000" dirty="0" smtClean="0"/>
          </a:p>
          <a:p>
            <a:r>
              <a:rPr lang="en-US" sz="2000" dirty="0" smtClean="0"/>
              <a:t>Effect </a:t>
            </a:r>
            <a:r>
              <a:rPr lang="en-US" sz="2000" dirty="0"/>
              <a:t>Of MRI On The Environment</a:t>
            </a:r>
          </a:p>
          <a:p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0" y="405636"/>
            <a:ext cx="8884799" cy="45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61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7"/>
          <a:stretch/>
        </p:blipFill>
        <p:spPr>
          <a:xfrm>
            <a:off x="0" y="734216"/>
            <a:ext cx="9088998" cy="413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3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MRI Shielding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10"/>
          <a:stretch/>
        </p:blipFill>
        <p:spPr>
          <a:xfrm>
            <a:off x="0" y="625642"/>
            <a:ext cx="3808854" cy="42488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" r="919"/>
          <a:stretch/>
        </p:blipFill>
        <p:spPr>
          <a:xfrm>
            <a:off x="3808854" y="721896"/>
            <a:ext cx="5183892" cy="395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8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sz="2800" dirty="0" smtClean="0"/>
              <a:t>Advanced MRI Techniques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0610"/>
            <a:ext cx="4448936" cy="30979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18" y="757578"/>
            <a:ext cx="4281606" cy="306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17850" y="146250"/>
            <a:ext cx="4908300" cy="522208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89E29A-9D00-4180-8037-821119D538D1}"/>
              </a:ext>
            </a:extLst>
          </p:cNvPr>
          <p:cNvGrpSpPr/>
          <p:nvPr/>
        </p:nvGrpSpPr>
        <p:grpSpPr>
          <a:xfrm>
            <a:off x="-82525" y="1316416"/>
            <a:ext cx="8683361" cy="2496634"/>
            <a:chOff x="-354713" y="4413344"/>
            <a:chExt cx="4124853" cy="4237086"/>
          </a:xfrm>
        </p:grpSpPr>
        <p:sp>
          <p:nvSpPr>
            <p:cNvPr id="5" name="TextBox 20">
              <a:extLst>
                <a:ext uri="{FF2B5EF4-FFF2-40B4-BE49-F238E27FC236}">
                  <a16:creationId xmlns:a16="http://schemas.microsoft.com/office/drawing/2014/main" id="{F8E34D0F-3CD9-4B14-8BD2-841A73775A1F}"/>
                </a:ext>
              </a:extLst>
            </p:cNvPr>
            <p:cNvSpPr txBox="1"/>
            <p:nvPr/>
          </p:nvSpPr>
          <p:spPr>
            <a:xfrm>
              <a:off x="385327" y="4413344"/>
              <a:ext cx="2644772" cy="783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 smtClean="0">
                  <a:solidFill>
                    <a:srgbClr val="0070C0"/>
                  </a:solidFill>
                  <a:latin typeface="Tw Cen MT" panose="020B0602020104020603" pitchFamily="34" charset="0"/>
                </a:rPr>
                <a:t>Mohamed Ahmed </a:t>
              </a:r>
              <a:r>
                <a:rPr lang="en-US" sz="2400" b="1" dirty="0">
                  <a:solidFill>
                    <a:srgbClr val="0070C0"/>
                  </a:solidFill>
                  <a:latin typeface="Tw Cen MT" panose="020B0602020104020603" pitchFamily="34" charset="0"/>
                </a:rPr>
                <a:t>Abdelaziz</a:t>
              </a:r>
            </a:p>
          </p:txBody>
        </p:sp>
        <p:sp>
          <p:nvSpPr>
            <p:cNvPr id="6" name="TextBox 21">
              <a:extLst>
                <a:ext uri="{FF2B5EF4-FFF2-40B4-BE49-F238E27FC236}">
                  <a16:creationId xmlns:a16="http://schemas.microsoft.com/office/drawing/2014/main" id="{BBCBA5D8-D6B9-404D-AF09-9AFB3935DDDD}"/>
                </a:ext>
              </a:extLst>
            </p:cNvPr>
            <p:cNvSpPr txBox="1"/>
            <p:nvPr/>
          </p:nvSpPr>
          <p:spPr>
            <a:xfrm>
              <a:off x="466266" y="5196845"/>
              <a:ext cx="2644772" cy="6268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prstClr val="white">
                    <a:lumMod val="65000"/>
                  </a:prst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" name="TextBox 22">
              <a:extLst>
                <a:ext uri="{FF2B5EF4-FFF2-40B4-BE49-F238E27FC236}">
                  <a16:creationId xmlns:a16="http://schemas.microsoft.com/office/drawing/2014/main" id="{73E603E2-3383-4457-ADCF-91FC939876F1}"/>
                </a:ext>
              </a:extLst>
            </p:cNvPr>
            <p:cNvSpPr txBox="1"/>
            <p:nvPr/>
          </p:nvSpPr>
          <p:spPr>
            <a:xfrm>
              <a:off x="-354713" y="5203029"/>
              <a:ext cx="4124853" cy="34474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Systems And Biomedical</a:t>
              </a:r>
            </a:p>
            <a:p>
              <a:pPr algn="ctr"/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Engineering Department </a:t>
              </a:r>
            </a:p>
            <a:p>
              <a:pPr algn="ctr"/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3</a:t>
              </a:r>
              <a:r>
                <a:rPr lang="en-US" baseline="30000" dirty="0">
                  <a:solidFill>
                    <a:srgbClr val="0091EA"/>
                  </a:solidFill>
                  <a:latin typeface="Tw Cen MT" panose="020B0602020104020603" pitchFamily="34" charset="0"/>
                </a:rPr>
                <a:t>rd</a:t>
              </a:r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 Year</a:t>
              </a:r>
            </a:p>
            <a:p>
              <a:pPr algn="ctr"/>
              <a:r>
                <a:rPr lang="en-US" dirty="0">
                  <a:solidFill>
                    <a:srgbClr val="0091EA"/>
                  </a:solidFill>
                  <a:latin typeface="Tw Cen MT" panose="020B0602020104020603" pitchFamily="34" charset="0"/>
                </a:rPr>
                <a:t>Cairo </a:t>
              </a:r>
              <a:r>
                <a:rPr lang="en-US" dirty="0" smtClean="0">
                  <a:solidFill>
                    <a:srgbClr val="0091EA"/>
                  </a:solidFill>
                  <a:latin typeface="Tw Cen MT" panose="020B0602020104020603" pitchFamily="34" charset="0"/>
                </a:rPr>
                <a:t>University</a:t>
              </a:r>
            </a:p>
            <a:p>
              <a:pPr algn="ctr"/>
              <a:endParaRPr lang="en-US" dirty="0" smtClean="0">
                <a:solidFill>
                  <a:srgbClr val="0091EA"/>
                </a:solidFill>
                <a:latin typeface="Tw Cen MT" panose="020B0602020104020603" pitchFamily="34" charset="0"/>
              </a:endParaRPr>
            </a:p>
            <a:p>
              <a:pPr algn="ctr"/>
              <a:r>
                <a:rPr lang="en-US" dirty="0" smtClean="0">
                  <a:solidFill>
                    <a:srgbClr val="0091EA"/>
                  </a:solidFill>
                  <a:latin typeface="Tw Cen MT" panose="020B0602020104020603" pitchFamily="34" charset="0"/>
                </a:rPr>
                <a:t>(+20)01552516133</a:t>
              </a:r>
            </a:p>
            <a:p>
              <a:pPr algn="ctr"/>
              <a:r>
                <a:rPr lang="en-US" dirty="0" smtClean="0">
                  <a:solidFill>
                    <a:srgbClr val="0091EA"/>
                  </a:solidFill>
                  <a:latin typeface="Tw Cen MT" panose="020B0602020104020603" pitchFamily="34" charset="0"/>
                </a:rPr>
                <a:t>Mohamed.ahmed997@eng-st.cu.edu.eg</a:t>
              </a:r>
              <a:endParaRPr lang="en-US" dirty="0">
                <a:solidFill>
                  <a:srgbClr val="0091EA"/>
                </a:solidFill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961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00779" y="2078177"/>
            <a:ext cx="4908300" cy="522208"/>
          </a:xfrm>
        </p:spPr>
        <p:txBody>
          <a:bodyPr/>
          <a:lstStyle/>
          <a:p>
            <a:r>
              <a:rPr lang="en-US" sz="8800" dirty="0" smtClean="0"/>
              <a:t>Thanks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40197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949881" y="75304"/>
            <a:ext cx="4908300" cy="522208"/>
          </a:xfrm>
        </p:spPr>
        <p:txBody>
          <a:bodyPr/>
          <a:lstStyle/>
          <a:p>
            <a:r>
              <a:rPr lang="en-US" sz="4400" dirty="0" smtClean="0"/>
              <a:t>Magnetic Field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024"/>
            <a:ext cx="4883972" cy="39973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94" y="677732"/>
            <a:ext cx="4585206" cy="410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3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Magnetization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876" y="1104270"/>
            <a:ext cx="3222112" cy="38304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1880" y="908842"/>
                <a:ext cx="4701928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/>
                  <a:t>Why H atoms ?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 smtClean="0"/>
                  <a:t>Most Abundant element in the body.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 smtClean="0"/>
                  <a:t>Have the highest Gyromagnetic ratio.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b="0" dirty="0" smtClean="0">
                    <a:ea typeface="Cambria Math"/>
                  </a:rPr>
                  <a:t> spin with </a:t>
                </a:r>
                <a:r>
                  <a:rPr lang="en-US" sz="2000" b="0" dirty="0" err="1" smtClean="0">
                    <a:ea typeface="Cambria Math"/>
                  </a:rPr>
                  <a:t>Lamor</a:t>
                </a:r>
                <a:r>
                  <a:rPr lang="en-US" sz="2000" b="0" dirty="0" smtClean="0">
                    <a:ea typeface="Cambria Math"/>
                  </a:rPr>
                  <a:t> frequency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 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𝐵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80" y="908842"/>
                <a:ext cx="4701928" cy="1323439"/>
              </a:xfrm>
              <a:prstGeom prst="rect">
                <a:avLst/>
              </a:prstGeom>
              <a:blipFill rotWithShape="1">
                <a:blip r:embed="rId3"/>
                <a:stretch>
                  <a:fillRect l="-1295" t="-1843" r="-648" b="-7834"/>
                </a:stretch>
              </a:blipFill>
            </p:spPr>
            <p:txBody>
              <a:bodyPr/>
              <a:lstStyle/>
              <a:p>
                <a:r>
                  <a:rPr lang="ar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25412" y="2246806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MRI Friendly elements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65" b="4056"/>
          <a:stretch/>
        </p:blipFill>
        <p:spPr>
          <a:xfrm>
            <a:off x="0" y="2568271"/>
            <a:ext cx="5695979" cy="2223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75" y="845568"/>
            <a:ext cx="2495550" cy="353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RF Coils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4394" y="138191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0312" y="640343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Volume Coils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506664" y="2369322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Surface Coils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47130" y="1211057"/>
            <a:ext cx="3209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Phased Array and Quadrature Coils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33" y="1515185"/>
            <a:ext cx="4512771" cy="23128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" y="942853"/>
            <a:ext cx="4085792" cy="1504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0" y="2619454"/>
            <a:ext cx="4085792" cy="23581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174892" y="3828056"/>
                <a:ext cx="4969108" cy="9960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RF coils  are loops of wire that guarantee uniform RF field to transmit and receive the signals.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QD produce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</a:rPr>
                          <m:t> </m:t>
                        </m:r>
                      </m:e>
                    </m:rad>
                  </m:oMath>
                </a14:m>
                <a:r>
                  <a:rPr lang="en-US" dirty="0" smtClean="0"/>
                  <a:t> more signal than single coil 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dirty="0" smtClean="0"/>
                  <a:t>Phased array produce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r>
                          <a:rPr lang="en-US" i="1">
                            <a:latin typeface="Cambria Math"/>
                          </a:rPr>
                          <m:t> </m:t>
                        </m:r>
                      </m:e>
                    </m:rad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more signal than QD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892" y="3828056"/>
                <a:ext cx="4969108" cy="996042"/>
              </a:xfrm>
              <a:prstGeom prst="rect">
                <a:avLst/>
              </a:prstGeom>
              <a:blipFill rotWithShape="1">
                <a:blip r:embed="rId5"/>
                <a:stretch>
                  <a:fillRect l="-245" t="-613" b="-5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80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xcitation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7390"/>
            <a:ext cx="4785130" cy="33939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477" y="808611"/>
            <a:ext cx="4277885" cy="3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0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023322" y="146250"/>
            <a:ext cx="4908300" cy="522208"/>
          </a:xfrm>
        </p:spPr>
        <p:txBody>
          <a:bodyPr/>
          <a:lstStyle/>
          <a:p>
            <a:r>
              <a:rPr lang="en-US" dirty="0" smtClean="0"/>
              <a:t> T1 Relaxation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9" y="681251"/>
            <a:ext cx="4287046" cy="4000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498" y="969402"/>
            <a:ext cx="42799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0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EEE CUSB Titles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8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heme2_IEEE" id="{15AC1FCB-1C15-4CD6-B2FA-C750D478EC9E}" vid="{1A45D4E1-14B3-4D89-9D38-D1A2DCD23A52}"/>
    </a:ext>
  </a:extLst>
</a:theme>
</file>

<file path=ppt/theme/theme2.xml><?xml version="1.0" encoding="utf-8"?>
<a:theme xmlns:a="http://schemas.openxmlformats.org/drawingml/2006/main" name="IEEE CUSB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EEE CUSB 2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800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heme2_IEEE" id="{15AC1FCB-1C15-4CD6-B2FA-C750D478EC9E}" vid="{1A45D4E1-14B3-4D89-9D38-D1A2DCD23A52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2683</TotalTime>
  <Words>636</Words>
  <Application>Microsoft Office PowerPoint</Application>
  <PresentationFormat>On-screen Show (16:9)</PresentationFormat>
  <Paragraphs>163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43</vt:i4>
      </vt:variant>
    </vt:vector>
  </HeadingPairs>
  <TitlesOfParts>
    <vt:vector size="56" baseType="lpstr">
      <vt:lpstr>Calibri Light</vt:lpstr>
      <vt:lpstr>Wingdings</vt:lpstr>
      <vt:lpstr>Calibri</vt:lpstr>
      <vt:lpstr>Century Gothic</vt:lpstr>
      <vt:lpstr>Source Sans Pro</vt:lpstr>
      <vt:lpstr>Cambria Math</vt:lpstr>
      <vt:lpstr>Arial</vt:lpstr>
      <vt:lpstr>Tw Cen MT</vt:lpstr>
      <vt:lpstr>Roboto Slab</vt:lpstr>
      <vt:lpstr>IEEE CUSB Titles</vt:lpstr>
      <vt:lpstr>IEEE CUSB 1</vt:lpstr>
      <vt:lpstr>IEEE CUSB 2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Mohamed Abdelaziz</cp:lastModifiedBy>
  <cp:revision>123</cp:revision>
  <cp:lastPrinted>2020-10-11T15:00:01Z</cp:lastPrinted>
  <dcterms:modified xsi:type="dcterms:W3CDTF">2020-12-13T19:41:02Z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